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sldIdLst>
    <p:sldId id="278" r:id="rId2"/>
    <p:sldId id="262" r:id="rId3"/>
    <p:sldId id="260" r:id="rId4"/>
    <p:sldId id="767" r:id="rId5"/>
    <p:sldId id="540" r:id="rId6"/>
    <p:sldId id="541" r:id="rId7"/>
    <p:sldId id="542" r:id="rId8"/>
    <p:sldId id="318" r:id="rId9"/>
    <p:sldId id="291" r:id="rId10"/>
    <p:sldId id="525" r:id="rId11"/>
    <p:sldId id="321" r:id="rId12"/>
    <p:sldId id="530" r:id="rId13"/>
    <p:sldId id="302" r:id="rId14"/>
    <p:sldId id="526" r:id="rId15"/>
    <p:sldId id="322" r:id="rId16"/>
    <p:sldId id="306" r:id="rId17"/>
    <p:sldId id="307" r:id="rId18"/>
    <p:sldId id="325" r:id="rId19"/>
    <p:sldId id="342" r:id="rId20"/>
    <p:sldId id="532" r:id="rId21"/>
    <p:sldId id="527" r:id="rId22"/>
    <p:sldId id="333" r:id="rId23"/>
    <p:sldId id="309" r:id="rId24"/>
    <p:sldId id="343" r:id="rId25"/>
    <p:sldId id="329" r:id="rId26"/>
    <p:sldId id="336" r:id="rId27"/>
    <p:sldId id="335" r:id="rId28"/>
    <p:sldId id="545" r:id="rId29"/>
    <p:sldId id="546" r:id="rId30"/>
    <p:sldId id="294" r:id="rId31"/>
    <p:sldId id="299" r:id="rId32"/>
    <p:sldId id="295" r:id="rId33"/>
    <p:sldId id="293" r:id="rId34"/>
    <p:sldId id="296" r:id="rId35"/>
    <p:sldId id="300" r:id="rId36"/>
    <p:sldId id="301" r:id="rId37"/>
    <p:sldId id="305" r:id="rId38"/>
    <p:sldId id="340" r:id="rId39"/>
    <p:sldId id="529" r:id="rId40"/>
    <p:sldId id="533" r:id="rId41"/>
    <p:sldId id="531" r:id="rId42"/>
    <p:sldId id="346" r:id="rId43"/>
    <p:sldId id="314" r:id="rId44"/>
    <p:sldId id="348" r:id="rId45"/>
    <p:sldId id="285" r:id="rId46"/>
    <p:sldId id="764" r:id="rId47"/>
    <p:sldId id="754" r:id="rId48"/>
    <p:sldId id="475" r:id="rId49"/>
    <p:sldId id="521" r:id="rId50"/>
    <p:sldId id="476" r:id="rId51"/>
    <p:sldId id="477" r:id="rId52"/>
    <p:sldId id="471" r:id="rId53"/>
    <p:sldId id="478" r:id="rId54"/>
    <p:sldId id="479" r:id="rId55"/>
    <p:sldId id="480" r:id="rId56"/>
    <p:sldId id="53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66EB60-958C-4B62-8D1D-21E54D344F93}">
          <p14:sldIdLst>
            <p14:sldId id="278"/>
            <p14:sldId id="262"/>
            <p14:sldId id="260"/>
            <p14:sldId id="767"/>
            <p14:sldId id="540"/>
            <p14:sldId id="541"/>
            <p14:sldId id="542"/>
            <p14:sldId id="318"/>
            <p14:sldId id="291"/>
            <p14:sldId id="525"/>
            <p14:sldId id="321"/>
          </p14:sldIdLst>
        </p14:section>
        <p14:section name="2. Ventilation, Filtration, Air Cleaning" id="{EF2FAC49-AFE8-4D76-9B31-AB61B1DD8FC6}">
          <p14:sldIdLst>
            <p14:sldId id="530"/>
          </p14:sldIdLst>
        </p14:section>
        <p14:section name="2.1 Outside Air Ventilation" id="{05149D90-99AB-42F2-B2F8-A28581C7BDB1}">
          <p14:sldIdLst>
            <p14:sldId id="302"/>
            <p14:sldId id="526"/>
            <p14:sldId id="322"/>
            <p14:sldId id="306"/>
            <p14:sldId id="307"/>
          </p14:sldIdLst>
        </p14:section>
        <p14:section name="2.2 Filtration" id="{97B00446-8056-42BB-BCBC-F2486DBA8C30}">
          <p14:sldIdLst>
            <p14:sldId id="325"/>
            <p14:sldId id="342"/>
            <p14:sldId id="532"/>
          </p14:sldIdLst>
        </p14:section>
        <p14:section name="2.3 New supplemental ventilation systems" id="{5E68B939-DA28-4CF8-9983-1D5A284E00F7}">
          <p14:sldIdLst>
            <p14:sldId id="527"/>
            <p14:sldId id="333"/>
          </p14:sldIdLst>
        </p14:section>
        <p14:section name="2.4 Point of use/ Stand-alone systems" id="{B43966A6-034D-4B31-9510-EC54B38C04BF}">
          <p14:sldIdLst>
            <p14:sldId id="309"/>
            <p14:sldId id="343"/>
            <p14:sldId id="329"/>
          </p14:sldIdLst>
        </p14:section>
        <p14:section name="2.5 Air Cleaning Technology" id="{31903090-C461-4DE7-B5BE-98B5967573D5}">
          <p14:sldIdLst>
            <p14:sldId id="336"/>
            <p14:sldId id="335"/>
            <p14:sldId id="545"/>
            <p14:sldId id="546"/>
            <p14:sldId id="294"/>
            <p14:sldId id="299"/>
            <p14:sldId id="295"/>
            <p14:sldId id="293"/>
            <p14:sldId id="296"/>
            <p14:sldId id="300"/>
            <p14:sldId id="301"/>
            <p14:sldId id="305"/>
            <p14:sldId id="340"/>
            <p14:sldId id="529"/>
            <p14:sldId id="533"/>
            <p14:sldId id="531"/>
          </p14:sldIdLst>
        </p14:section>
        <p14:section name="4. HVAC System Operation" id="{A092DE35-340E-4568-9042-B993CF054262}">
          <p14:sldIdLst>
            <p14:sldId id="346"/>
            <p14:sldId id="314"/>
            <p14:sldId id="348"/>
          </p14:sldIdLst>
        </p14:section>
        <p14:section name="Come Back with Confidence" id="{6A8D1098-0D54-4B88-8DE9-85D579E42F14}">
          <p14:sldIdLst>
            <p14:sldId id="285"/>
            <p14:sldId id="764"/>
            <p14:sldId id="754"/>
          </p14:sldIdLst>
        </p14:section>
        <p14:section name="Clean Buildings Standard" id="{784265A8-6358-4079-8F91-075CC0ADF760}">
          <p14:sldIdLst>
            <p14:sldId id="475"/>
            <p14:sldId id="521"/>
            <p14:sldId id="476"/>
            <p14:sldId id="477"/>
            <p14:sldId id="471"/>
            <p14:sldId id="478"/>
            <p14:sldId id="479"/>
            <p14:sldId id="480"/>
            <p14:sldId id="534"/>
          </p14:sldIdLst>
        </p14:section>
      </p14:sectionLst>
    </p:ext>
    <p:ext uri="{EFAFB233-063F-42B5-8137-9DF3F51BA10A}">
      <p15:sldGuideLst xmlns:p15="http://schemas.microsoft.com/office/powerpoint/2012/main">
        <p15:guide id="1" orient="horz" pos="360" userDrawn="1">
          <p15:clr>
            <a:srgbClr val="A4A3A4"/>
          </p15:clr>
        </p15:guide>
        <p15:guide id="2" pos="1248" userDrawn="1">
          <p15:clr>
            <a:srgbClr val="A4A3A4"/>
          </p15:clr>
        </p15:guide>
        <p15:guide id="3" pos="2112" userDrawn="1">
          <p15:clr>
            <a:srgbClr val="A4A3A4"/>
          </p15:clr>
        </p15:guide>
        <p15:guide id="4" pos="5208" userDrawn="1">
          <p15:clr>
            <a:srgbClr val="A4A3A4"/>
          </p15:clr>
        </p15:guide>
        <p15:guide id="5" pos="5952" userDrawn="1">
          <p15:clr>
            <a:srgbClr val="A4A3A4"/>
          </p15:clr>
        </p15:guide>
        <p15:guide id="6" orient="horz" pos="1608" userDrawn="1">
          <p15:clr>
            <a:srgbClr val="A4A3A4"/>
          </p15:clr>
        </p15:guide>
        <p15:guide id="7" pos="5904" userDrawn="1">
          <p15:clr>
            <a:srgbClr val="A4A3A4"/>
          </p15:clr>
        </p15:guide>
        <p15:guide id="8" orient="horz" pos="3888" userDrawn="1">
          <p15:clr>
            <a:srgbClr val="A4A3A4"/>
          </p15:clr>
        </p15:guide>
        <p15:guide id="9" orient="horz" pos="3936" userDrawn="1">
          <p15:clr>
            <a:srgbClr val="A4A3A4"/>
          </p15:clr>
        </p15:guide>
        <p15:guide id="10" orient="horz" pos="2808" userDrawn="1">
          <p15:clr>
            <a:srgbClr val="A4A3A4"/>
          </p15:clr>
        </p15:guide>
        <p15:guide id="11" pos="40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465"/>
    <a:srgbClr val="F9C045"/>
    <a:srgbClr val="0099CC"/>
    <a:srgbClr val="C82234"/>
    <a:srgbClr val="C81230"/>
    <a:srgbClr val="117E45"/>
    <a:srgbClr val="515456"/>
    <a:srgbClr val="D0D4D5"/>
    <a:srgbClr val="FFFFFF"/>
    <a:srgbClr val="C713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03AC1E-4169-1835-841B-72C40D0CE37F}" v="317" vWet="318" dt="2021-08-25T21:25:47.983"/>
    <p1510:client id="{38CEAF84-0EC7-4F6C-9B50-A838E93B6C57}" v="142" dt="2021-08-25T22:03:00.571"/>
    <p1510:client id="{E761E98C-43FD-4F48-8F94-E79215E66DE2}" v="2629" dt="2021-08-26T17:24:54.639"/>
    <p1510:client id="{FCF60CCC-658F-96B6-3B3C-5631C92119C8}" v="334" dt="2021-08-26T16:19:32.4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60"/>
        <p:guide pos="1248"/>
        <p:guide pos="2112"/>
        <p:guide pos="5208"/>
        <p:guide pos="5952"/>
        <p:guide orient="horz" pos="1608"/>
        <p:guide pos="5904"/>
        <p:guide orient="horz" pos="3888"/>
        <p:guide orient="horz" pos="3936"/>
        <p:guide orient="horz" pos="2808"/>
        <p:guide pos="4032"/>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C81B3-6731-444F-B600-EF8E4BB47D5D}" type="datetimeFigureOut">
              <a:rPr lang="en-US" smtClean="0"/>
              <a:t>8/26/2021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E6D524-6622-B04A-B345-B63FF1088DB5}" type="slidenum">
              <a:rPr lang="en-US" smtClean="0"/>
              <a:t>‹#›</a:t>
            </a:fld>
            <a:endParaRPr lang="en-US"/>
          </a:p>
        </p:txBody>
      </p:sp>
    </p:spTree>
    <p:extLst>
      <p:ext uri="{BB962C8B-B14F-4D97-AF65-F5344CB8AC3E}">
        <p14:creationId xmlns:p14="http://schemas.microsoft.com/office/powerpoint/2010/main" val="2534371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2</a:t>
            </a:fld>
            <a:endParaRPr lang="en-US"/>
          </a:p>
        </p:txBody>
      </p:sp>
    </p:spTree>
    <p:extLst>
      <p:ext uri="{BB962C8B-B14F-4D97-AF65-F5344CB8AC3E}">
        <p14:creationId xmlns:p14="http://schemas.microsoft.com/office/powerpoint/2010/main" val="1322481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 point out the 5 recommendations and that we are talking about the 2 in red- #2 &amp; #4</a:t>
            </a:r>
          </a:p>
        </p:txBody>
      </p:sp>
      <p:sp>
        <p:nvSpPr>
          <p:cNvPr id="4" name="Slide Number Placeholder 3"/>
          <p:cNvSpPr>
            <a:spLocks noGrp="1"/>
          </p:cNvSpPr>
          <p:nvPr>
            <p:ph type="sldNum" sz="quarter" idx="5"/>
          </p:nvPr>
        </p:nvSpPr>
        <p:spPr/>
        <p:txBody>
          <a:bodyPr/>
          <a:lstStyle/>
          <a:p>
            <a:fld id="{31E6D524-6622-B04A-B345-B63FF1088DB5}" type="slidenum">
              <a:rPr lang="en-US" smtClean="0"/>
              <a:t>11</a:t>
            </a:fld>
            <a:endParaRPr lang="en-US"/>
          </a:p>
        </p:txBody>
      </p:sp>
    </p:spTree>
    <p:extLst>
      <p:ext uri="{BB962C8B-B14F-4D97-AF65-F5344CB8AC3E}">
        <p14:creationId xmlns:p14="http://schemas.microsoft.com/office/powerpoint/2010/main" val="8780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 OSA- ben filtration/ supplemental/ Seth- Stand-alone (systems that can’t increase OSA)</a:t>
            </a:r>
          </a:p>
        </p:txBody>
      </p:sp>
      <p:sp>
        <p:nvSpPr>
          <p:cNvPr id="4" name="Slide Number Placeholder 3"/>
          <p:cNvSpPr>
            <a:spLocks noGrp="1"/>
          </p:cNvSpPr>
          <p:nvPr>
            <p:ph type="sldNum" sz="quarter" idx="5"/>
          </p:nvPr>
        </p:nvSpPr>
        <p:spPr/>
        <p:txBody>
          <a:bodyPr/>
          <a:lstStyle/>
          <a:p>
            <a:fld id="{31E6D524-6622-B04A-B345-B63FF1088DB5}" type="slidenum">
              <a:rPr lang="en-US" smtClean="0"/>
              <a:t>12</a:t>
            </a:fld>
            <a:endParaRPr lang="en-US"/>
          </a:p>
        </p:txBody>
      </p:sp>
    </p:spTree>
    <p:extLst>
      <p:ext uri="{BB962C8B-B14F-4D97-AF65-F5344CB8AC3E}">
        <p14:creationId xmlns:p14="http://schemas.microsoft.com/office/powerpoint/2010/main" val="132286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 In our experience building will struggle during summer/ winter with too much OSA. We have a tool to evaluate your building and recommend the layers of components. </a:t>
            </a:r>
          </a:p>
        </p:txBody>
      </p:sp>
      <p:sp>
        <p:nvSpPr>
          <p:cNvPr id="4" name="Slide Number Placeholder 3"/>
          <p:cNvSpPr>
            <a:spLocks noGrp="1"/>
          </p:cNvSpPr>
          <p:nvPr>
            <p:ph type="sldNum" sz="quarter" idx="5"/>
          </p:nvPr>
        </p:nvSpPr>
        <p:spPr/>
        <p:txBody>
          <a:bodyPr/>
          <a:lstStyle/>
          <a:p>
            <a:fld id="{31E6D524-6622-B04A-B345-B63FF1088DB5}" type="slidenum">
              <a:rPr lang="en-US" smtClean="0"/>
              <a:t>13</a:t>
            </a:fld>
            <a:endParaRPr lang="en-US"/>
          </a:p>
        </p:txBody>
      </p:sp>
    </p:spTree>
    <p:extLst>
      <p:ext uri="{BB962C8B-B14F-4D97-AF65-F5344CB8AC3E}">
        <p14:creationId xmlns:p14="http://schemas.microsoft.com/office/powerpoint/2010/main" val="275909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 Droplets start wet then </a:t>
            </a:r>
            <a:r>
              <a:rPr lang="en-US" err="1"/>
              <a:t>dryout</a:t>
            </a:r>
            <a:r>
              <a:rPr lang="en-US"/>
              <a:t>- nucleus is then free to attach and move around. Ventilation systems play a big role in virus transmission. </a:t>
            </a:r>
          </a:p>
        </p:txBody>
      </p:sp>
      <p:sp>
        <p:nvSpPr>
          <p:cNvPr id="4" name="Slide Number Placeholder 3"/>
          <p:cNvSpPr>
            <a:spLocks noGrp="1"/>
          </p:cNvSpPr>
          <p:nvPr>
            <p:ph type="sldNum" sz="quarter" idx="5"/>
          </p:nvPr>
        </p:nvSpPr>
        <p:spPr/>
        <p:txBody>
          <a:bodyPr/>
          <a:lstStyle/>
          <a:p>
            <a:fld id="{31E6D524-6622-B04A-B345-B63FF1088DB5}" type="slidenum">
              <a:rPr lang="en-US" smtClean="0"/>
              <a:t>14</a:t>
            </a:fld>
            <a:endParaRPr lang="en-US"/>
          </a:p>
        </p:txBody>
      </p:sp>
    </p:spTree>
    <p:extLst>
      <p:ext uri="{BB962C8B-B14F-4D97-AF65-F5344CB8AC3E}">
        <p14:creationId xmlns:p14="http://schemas.microsoft.com/office/powerpoint/2010/main" val="2432619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 Layering systems will help to save energy. We have a tool to calculate flushing times based on different input variables </a:t>
            </a:r>
          </a:p>
        </p:txBody>
      </p:sp>
      <p:sp>
        <p:nvSpPr>
          <p:cNvPr id="4" name="Slide Number Placeholder 3"/>
          <p:cNvSpPr>
            <a:spLocks noGrp="1"/>
          </p:cNvSpPr>
          <p:nvPr>
            <p:ph type="sldNum" sz="quarter" idx="5"/>
          </p:nvPr>
        </p:nvSpPr>
        <p:spPr/>
        <p:txBody>
          <a:bodyPr/>
          <a:lstStyle/>
          <a:p>
            <a:fld id="{31E6D524-6622-B04A-B345-B63FF1088DB5}" type="slidenum">
              <a:rPr lang="en-US" smtClean="0"/>
              <a:t>15</a:t>
            </a:fld>
            <a:endParaRPr lang="en-US"/>
          </a:p>
        </p:txBody>
      </p:sp>
    </p:spTree>
    <p:extLst>
      <p:ext uri="{BB962C8B-B14F-4D97-AF65-F5344CB8AC3E}">
        <p14:creationId xmlns:p14="http://schemas.microsoft.com/office/powerpoint/2010/main" val="1329713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a:t>
            </a:r>
          </a:p>
        </p:txBody>
      </p:sp>
      <p:sp>
        <p:nvSpPr>
          <p:cNvPr id="4" name="Slide Number Placeholder 3"/>
          <p:cNvSpPr>
            <a:spLocks noGrp="1"/>
          </p:cNvSpPr>
          <p:nvPr>
            <p:ph type="sldNum" sz="quarter" idx="5"/>
          </p:nvPr>
        </p:nvSpPr>
        <p:spPr/>
        <p:txBody>
          <a:bodyPr/>
          <a:lstStyle/>
          <a:p>
            <a:fld id="{31E6D524-6622-B04A-B345-B63FF1088DB5}" type="slidenum">
              <a:rPr lang="en-US" smtClean="0"/>
              <a:t>16</a:t>
            </a:fld>
            <a:endParaRPr lang="en-US"/>
          </a:p>
        </p:txBody>
      </p:sp>
    </p:spTree>
    <p:extLst>
      <p:ext uri="{BB962C8B-B14F-4D97-AF65-F5344CB8AC3E}">
        <p14:creationId xmlns:p14="http://schemas.microsoft.com/office/powerpoint/2010/main" val="4125493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 </a:t>
            </a:r>
          </a:p>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18</a:t>
            </a:fld>
            <a:endParaRPr lang="en-US"/>
          </a:p>
        </p:txBody>
      </p:sp>
    </p:spTree>
    <p:extLst>
      <p:ext uri="{BB962C8B-B14F-4D97-AF65-F5344CB8AC3E}">
        <p14:creationId xmlns:p14="http://schemas.microsoft.com/office/powerpoint/2010/main" val="2031292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 </a:t>
            </a:r>
          </a:p>
        </p:txBody>
      </p:sp>
      <p:sp>
        <p:nvSpPr>
          <p:cNvPr id="4" name="Slide Number Placeholder 3"/>
          <p:cNvSpPr>
            <a:spLocks noGrp="1"/>
          </p:cNvSpPr>
          <p:nvPr>
            <p:ph type="sldNum" sz="quarter" idx="5"/>
          </p:nvPr>
        </p:nvSpPr>
        <p:spPr/>
        <p:txBody>
          <a:bodyPr/>
          <a:lstStyle/>
          <a:p>
            <a:fld id="{31E6D524-6622-B04A-B345-B63FF1088DB5}" type="slidenum">
              <a:rPr lang="en-US" smtClean="0"/>
              <a:t>19</a:t>
            </a:fld>
            <a:endParaRPr lang="en-US"/>
          </a:p>
        </p:txBody>
      </p:sp>
    </p:spTree>
    <p:extLst>
      <p:ext uri="{BB962C8B-B14F-4D97-AF65-F5344CB8AC3E}">
        <p14:creationId xmlns:p14="http://schemas.microsoft.com/office/powerpoint/2010/main" val="1321386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a:t>
            </a:r>
          </a:p>
        </p:txBody>
      </p:sp>
      <p:sp>
        <p:nvSpPr>
          <p:cNvPr id="4" name="Slide Number Placeholder 3"/>
          <p:cNvSpPr>
            <a:spLocks noGrp="1"/>
          </p:cNvSpPr>
          <p:nvPr>
            <p:ph type="sldNum" sz="quarter" idx="5"/>
          </p:nvPr>
        </p:nvSpPr>
        <p:spPr/>
        <p:txBody>
          <a:bodyPr/>
          <a:lstStyle/>
          <a:p>
            <a:fld id="{31E6D524-6622-B04A-B345-B63FF1088DB5}" type="slidenum">
              <a:rPr lang="en-US" smtClean="0"/>
              <a:t>20</a:t>
            </a:fld>
            <a:endParaRPr lang="en-US"/>
          </a:p>
        </p:txBody>
      </p:sp>
    </p:spTree>
    <p:extLst>
      <p:ext uri="{BB962C8B-B14F-4D97-AF65-F5344CB8AC3E}">
        <p14:creationId xmlns:p14="http://schemas.microsoft.com/office/powerpoint/2010/main" val="1764645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a:t>
            </a:r>
          </a:p>
        </p:txBody>
      </p:sp>
      <p:sp>
        <p:nvSpPr>
          <p:cNvPr id="4" name="Slide Number Placeholder 3"/>
          <p:cNvSpPr>
            <a:spLocks noGrp="1"/>
          </p:cNvSpPr>
          <p:nvPr>
            <p:ph type="sldNum" sz="quarter" idx="5"/>
          </p:nvPr>
        </p:nvSpPr>
        <p:spPr/>
        <p:txBody>
          <a:bodyPr/>
          <a:lstStyle/>
          <a:p>
            <a:fld id="{31E6D524-6622-B04A-B345-B63FF1088DB5}" type="slidenum">
              <a:rPr lang="en-US" smtClean="0"/>
              <a:t>21</a:t>
            </a:fld>
            <a:endParaRPr lang="en-US"/>
          </a:p>
        </p:txBody>
      </p:sp>
    </p:spTree>
    <p:extLst>
      <p:ext uri="{BB962C8B-B14F-4D97-AF65-F5344CB8AC3E}">
        <p14:creationId xmlns:p14="http://schemas.microsoft.com/office/powerpoint/2010/main" val="1631810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 </a:t>
            </a:r>
          </a:p>
        </p:txBody>
      </p:sp>
      <p:sp>
        <p:nvSpPr>
          <p:cNvPr id="4" name="Slide Number Placeholder 3"/>
          <p:cNvSpPr>
            <a:spLocks noGrp="1"/>
          </p:cNvSpPr>
          <p:nvPr>
            <p:ph type="sldNum" sz="quarter" idx="5"/>
          </p:nvPr>
        </p:nvSpPr>
        <p:spPr/>
        <p:txBody>
          <a:bodyPr/>
          <a:lstStyle/>
          <a:p>
            <a:fld id="{31E6D524-6622-B04A-B345-B63FF1088DB5}" type="slidenum">
              <a:rPr lang="en-US" smtClean="0"/>
              <a:t>3</a:t>
            </a:fld>
            <a:endParaRPr lang="en-US"/>
          </a:p>
        </p:txBody>
      </p:sp>
    </p:spTree>
    <p:extLst>
      <p:ext uri="{BB962C8B-B14F-4D97-AF65-F5344CB8AC3E}">
        <p14:creationId xmlns:p14="http://schemas.microsoft.com/office/powerpoint/2010/main" val="119166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a:t>
            </a:r>
          </a:p>
        </p:txBody>
      </p:sp>
      <p:sp>
        <p:nvSpPr>
          <p:cNvPr id="4" name="Slide Number Placeholder 3"/>
          <p:cNvSpPr>
            <a:spLocks noGrp="1"/>
          </p:cNvSpPr>
          <p:nvPr>
            <p:ph type="sldNum" sz="quarter" idx="5"/>
          </p:nvPr>
        </p:nvSpPr>
        <p:spPr/>
        <p:txBody>
          <a:bodyPr/>
          <a:lstStyle/>
          <a:p>
            <a:fld id="{31E6D524-6622-B04A-B345-B63FF1088DB5}" type="slidenum">
              <a:rPr lang="en-US" smtClean="0"/>
              <a:t>22</a:t>
            </a:fld>
            <a:endParaRPr lang="en-US"/>
          </a:p>
        </p:txBody>
      </p:sp>
    </p:spTree>
    <p:extLst>
      <p:ext uri="{BB962C8B-B14F-4D97-AF65-F5344CB8AC3E}">
        <p14:creationId xmlns:p14="http://schemas.microsoft.com/office/powerpoint/2010/main" val="1868734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 Old school tech- still works- Point out school article (Ben) </a:t>
            </a:r>
          </a:p>
        </p:txBody>
      </p:sp>
      <p:sp>
        <p:nvSpPr>
          <p:cNvPr id="4" name="Slide Number Placeholder 3"/>
          <p:cNvSpPr>
            <a:spLocks noGrp="1"/>
          </p:cNvSpPr>
          <p:nvPr>
            <p:ph type="sldNum" sz="quarter" idx="5"/>
          </p:nvPr>
        </p:nvSpPr>
        <p:spPr/>
        <p:txBody>
          <a:bodyPr/>
          <a:lstStyle/>
          <a:p>
            <a:fld id="{31E6D524-6622-B04A-B345-B63FF1088DB5}" type="slidenum">
              <a:rPr lang="en-US" smtClean="0"/>
              <a:t>23</a:t>
            </a:fld>
            <a:endParaRPr lang="en-US"/>
          </a:p>
        </p:txBody>
      </p:sp>
    </p:spTree>
    <p:extLst>
      <p:ext uri="{BB962C8B-B14F-4D97-AF65-F5344CB8AC3E}">
        <p14:creationId xmlns:p14="http://schemas.microsoft.com/office/powerpoint/2010/main" val="243001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 In-Room</a:t>
            </a:r>
          </a:p>
        </p:txBody>
      </p:sp>
      <p:sp>
        <p:nvSpPr>
          <p:cNvPr id="4" name="Slide Number Placeholder 3"/>
          <p:cNvSpPr>
            <a:spLocks noGrp="1"/>
          </p:cNvSpPr>
          <p:nvPr>
            <p:ph type="sldNum" sz="quarter" idx="5"/>
          </p:nvPr>
        </p:nvSpPr>
        <p:spPr/>
        <p:txBody>
          <a:bodyPr/>
          <a:lstStyle/>
          <a:p>
            <a:fld id="{31E6D524-6622-B04A-B345-B63FF1088DB5}" type="slidenum">
              <a:rPr lang="en-US" smtClean="0"/>
              <a:t>24</a:t>
            </a:fld>
            <a:endParaRPr lang="en-US"/>
          </a:p>
        </p:txBody>
      </p:sp>
    </p:spTree>
    <p:extLst>
      <p:ext uri="{BB962C8B-B14F-4D97-AF65-F5344CB8AC3E}">
        <p14:creationId xmlns:p14="http://schemas.microsoft.com/office/powerpoint/2010/main" val="4246436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 mention UVC and foreshadow for Bens talk of UVC</a:t>
            </a:r>
          </a:p>
        </p:txBody>
      </p:sp>
      <p:sp>
        <p:nvSpPr>
          <p:cNvPr id="4" name="Slide Number Placeholder 3"/>
          <p:cNvSpPr>
            <a:spLocks noGrp="1"/>
          </p:cNvSpPr>
          <p:nvPr>
            <p:ph type="sldNum" sz="quarter" idx="5"/>
          </p:nvPr>
        </p:nvSpPr>
        <p:spPr/>
        <p:txBody>
          <a:bodyPr/>
          <a:lstStyle/>
          <a:p>
            <a:fld id="{31E6D524-6622-B04A-B345-B63FF1088DB5}" type="slidenum">
              <a:rPr lang="en-US" smtClean="0"/>
              <a:t>25</a:t>
            </a:fld>
            <a:endParaRPr lang="en-US"/>
          </a:p>
        </p:txBody>
      </p:sp>
    </p:spTree>
    <p:extLst>
      <p:ext uri="{BB962C8B-B14F-4D97-AF65-F5344CB8AC3E}">
        <p14:creationId xmlns:p14="http://schemas.microsoft.com/office/powerpoint/2010/main" val="917786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a:t>
            </a:r>
          </a:p>
        </p:txBody>
      </p:sp>
      <p:sp>
        <p:nvSpPr>
          <p:cNvPr id="4" name="Slide Number Placeholder 3"/>
          <p:cNvSpPr>
            <a:spLocks noGrp="1"/>
          </p:cNvSpPr>
          <p:nvPr>
            <p:ph type="sldNum" sz="quarter" idx="5"/>
          </p:nvPr>
        </p:nvSpPr>
        <p:spPr/>
        <p:txBody>
          <a:bodyPr/>
          <a:lstStyle/>
          <a:p>
            <a:fld id="{31E6D524-6622-B04A-B345-B63FF1088DB5}" type="slidenum">
              <a:rPr lang="en-US" smtClean="0"/>
              <a:t>26</a:t>
            </a:fld>
            <a:endParaRPr lang="en-US"/>
          </a:p>
        </p:txBody>
      </p:sp>
    </p:spTree>
    <p:extLst>
      <p:ext uri="{BB962C8B-B14F-4D97-AF65-F5344CB8AC3E}">
        <p14:creationId xmlns:p14="http://schemas.microsoft.com/office/powerpoint/2010/main" val="1599890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Ben</a:t>
            </a:r>
          </a:p>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27</a:t>
            </a:fld>
            <a:endParaRPr lang="en-US"/>
          </a:p>
        </p:txBody>
      </p:sp>
    </p:spTree>
    <p:extLst>
      <p:ext uri="{BB962C8B-B14F-4D97-AF65-F5344CB8AC3E}">
        <p14:creationId xmlns:p14="http://schemas.microsoft.com/office/powerpoint/2010/main" val="2852787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Ben</a:t>
            </a:r>
          </a:p>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38</a:t>
            </a:fld>
            <a:endParaRPr lang="en-US"/>
          </a:p>
        </p:txBody>
      </p:sp>
    </p:spTree>
    <p:extLst>
      <p:ext uri="{BB962C8B-B14F-4D97-AF65-F5344CB8AC3E}">
        <p14:creationId xmlns:p14="http://schemas.microsoft.com/office/powerpoint/2010/main" val="1703406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Ben</a:t>
            </a:r>
          </a:p>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39</a:t>
            </a:fld>
            <a:endParaRPr lang="en-US"/>
          </a:p>
        </p:txBody>
      </p:sp>
    </p:spTree>
    <p:extLst>
      <p:ext uri="{BB962C8B-B14F-4D97-AF65-F5344CB8AC3E}">
        <p14:creationId xmlns:p14="http://schemas.microsoft.com/office/powerpoint/2010/main" val="2053870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Ben</a:t>
            </a:r>
          </a:p>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40</a:t>
            </a:fld>
            <a:endParaRPr lang="en-US"/>
          </a:p>
        </p:txBody>
      </p:sp>
    </p:spTree>
    <p:extLst>
      <p:ext uri="{BB962C8B-B14F-4D97-AF65-F5344CB8AC3E}">
        <p14:creationId xmlns:p14="http://schemas.microsoft.com/office/powerpoint/2010/main" val="443377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 lets talk about buildings that have controls. We can certainly add controls- different conversation</a:t>
            </a:r>
          </a:p>
        </p:txBody>
      </p:sp>
      <p:sp>
        <p:nvSpPr>
          <p:cNvPr id="4" name="Slide Number Placeholder 3"/>
          <p:cNvSpPr>
            <a:spLocks noGrp="1"/>
          </p:cNvSpPr>
          <p:nvPr>
            <p:ph type="sldNum" sz="quarter" idx="5"/>
          </p:nvPr>
        </p:nvSpPr>
        <p:spPr/>
        <p:txBody>
          <a:bodyPr/>
          <a:lstStyle/>
          <a:p>
            <a:fld id="{31E6D524-6622-B04A-B345-B63FF1088DB5}" type="slidenum">
              <a:rPr lang="en-US" smtClean="0"/>
              <a:t>42</a:t>
            </a:fld>
            <a:endParaRPr lang="en-US"/>
          </a:p>
        </p:txBody>
      </p:sp>
    </p:spTree>
    <p:extLst>
      <p:ext uri="{BB962C8B-B14F-4D97-AF65-F5344CB8AC3E}">
        <p14:creationId xmlns:p14="http://schemas.microsoft.com/office/powerpoint/2010/main" val="3090336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 </a:t>
            </a:r>
          </a:p>
        </p:txBody>
      </p:sp>
      <p:sp>
        <p:nvSpPr>
          <p:cNvPr id="4" name="Slide Number Placeholder 3"/>
          <p:cNvSpPr>
            <a:spLocks noGrp="1"/>
          </p:cNvSpPr>
          <p:nvPr>
            <p:ph type="sldNum" sz="quarter" idx="5"/>
          </p:nvPr>
        </p:nvSpPr>
        <p:spPr/>
        <p:txBody>
          <a:bodyPr/>
          <a:lstStyle/>
          <a:p>
            <a:fld id="{31E6D524-6622-B04A-B345-B63FF1088DB5}" type="slidenum">
              <a:rPr lang="en-US" smtClean="0"/>
              <a:t>4</a:t>
            </a:fld>
            <a:endParaRPr lang="en-US"/>
          </a:p>
        </p:txBody>
      </p:sp>
    </p:spTree>
    <p:extLst>
      <p:ext uri="{BB962C8B-B14F-4D97-AF65-F5344CB8AC3E}">
        <p14:creationId xmlns:p14="http://schemas.microsoft.com/office/powerpoint/2010/main" val="2583107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 Michael may add to conversation</a:t>
            </a:r>
          </a:p>
        </p:txBody>
      </p:sp>
      <p:sp>
        <p:nvSpPr>
          <p:cNvPr id="4" name="Slide Number Placeholder 3"/>
          <p:cNvSpPr>
            <a:spLocks noGrp="1"/>
          </p:cNvSpPr>
          <p:nvPr>
            <p:ph type="sldNum" sz="quarter" idx="5"/>
          </p:nvPr>
        </p:nvSpPr>
        <p:spPr/>
        <p:txBody>
          <a:bodyPr/>
          <a:lstStyle/>
          <a:p>
            <a:fld id="{31E6D524-6622-B04A-B345-B63FF1088DB5}" type="slidenum">
              <a:rPr lang="en-US" smtClean="0"/>
              <a:t>43</a:t>
            </a:fld>
            <a:endParaRPr lang="en-US"/>
          </a:p>
        </p:txBody>
      </p:sp>
    </p:spTree>
    <p:extLst>
      <p:ext uri="{BB962C8B-B14F-4D97-AF65-F5344CB8AC3E}">
        <p14:creationId xmlns:p14="http://schemas.microsoft.com/office/powerpoint/2010/main" val="1982398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 Performance mode/ sports mode/ energy saving mode/ If time mention how classrooms could save energy and have a competition between rooms for least energy use</a:t>
            </a:r>
          </a:p>
        </p:txBody>
      </p:sp>
      <p:sp>
        <p:nvSpPr>
          <p:cNvPr id="4" name="Slide Number Placeholder 3"/>
          <p:cNvSpPr>
            <a:spLocks noGrp="1"/>
          </p:cNvSpPr>
          <p:nvPr>
            <p:ph type="sldNum" sz="quarter" idx="5"/>
          </p:nvPr>
        </p:nvSpPr>
        <p:spPr/>
        <p:txBody>
          <a:bodyPr/>
          <a:lstStyle/>
          <a:p>
            <a:fld id="{31E6D524-6622-B04A-B345-B63FF1088DB5}" type="slidenum">
              <a:rPr lang="en-US" smtClean="0"/>
              <a:t>44</a:t>
            </a:fld>
            <a:endParaRPr lang="en-US"/>
          </a:p>
        </p:txBody>
      </p:sp>
    </p:spTree>
    <p:extLst>
      <p:ext uri="{BB962C8B-B14F-4D97-AF65-F5344CB8AC3E}">
        <p14:creationId xmlns:p14="http://schemas.microsoft.com/office/powerpoint/2010/main" val="3599094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is taking referances</a:t>
            </a:r>
          </a:p>
        </p:txBody>
      </p:sp>
      <p:sp>
        <p:nvSpPr>
          <p:cNvPr id="4" name="Slide Number Placeholder 3"/>
          <p:cNvSpPr>
            <a:spLocks noGrp="1"/>
          </p:cNvSpPr>
          <p:nvPr>
            <p:ph type="sldNum" sz="quarter" idx="5"/>
          </p:nvPr>
        </p:nvSpPr>
        <p:spPr/>
        <p:txBody>
          <a:bodyPr/>
          <a:lstStyle/>
          <a:p>
            <a:fld id="{31E6D524-6622-B04A-B345-B63FF1088DB5}" type="slidenum">
              <a:rPr lang="en-US" smtClean="0"/>
              <a:t>45</a:t>
            </a:fld>
            <a:endParaRPr lang="en-US"/>
          </a:p>
        </p:txBody>
      </p:sp>
    </p:spTree>
    <p:extLst>
      <p:ext uri="{BB962C8B-B14F-4D97-AF65-F5344CB8AC3E}">
        <p14:creationId xmlns:p14="http://schemas.microsoft.com/office/powerpoint/2010/main" val="575647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48</a:t>
            </a:fld>
            <a:endParaRPr lang="en-US"/>
          </a:p>
        </p:txBody>
      </p:sp>
    </p:spTree>
    <p:extLst>
      <p:ext uri="{BB962C8B-B14F-4D97-AF65-F5344CB8AC3E}">
        <p14:creationId xmlns:p14="http://schemas.microsoft.com/office/powerpoint/2010/main" val="2338098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49</a:t>
            </a:fld>
            <a:endParaRPr lang="en-US"/>
          </a:p>
        </p:txBody>
      </p:sp>
    </p:spTree>
    <p:extLst>
      <p:ext uri="{BB962C8B-B14F-4D97-AF65-F5344CB8AC3E}">
        <p14:creationId xmlns:p14="http://schemas.microsoft.com/office/powerpoint/2010/main" val="575647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50</a:t>
            </a:fld>
            <a:endParaRPr lang="en-US"/>
          </a:p>
        </p:txBody>
      </p:sp>
    </p:spTree>
    <p:extLst>
      <p:ext uri="{BB962C8B-B14F-4D97-AF65-F5344CB8AC3E}">
        <p14:creationId xmlns:p14="http://schemas.microsoft.com/office/powerpoint/2010/main" val="3741324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51</a:t>
            </a:fld>
            <a:endParaRPr lang="en-US"/>
          </a:p>
        </p:txBody>
      </p:sp>
    </p:spTree>
    <p:extLst>
      <p:ext uri="{BB962C8B-B14F-4D97-AF65-F5344CB8AC3E}">
        <p14:creationId xmlns:p14="http://schemas.microsoft.com/office/powerpoint/2010/main" val="4034226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C91230"/>
                </a:solidFill>
                <a:latin typeface="Arial" panose="020B0604020202020204" pitchFamily="34" charset="0"/>
                <a:cs typeface="Arial" panose="020B0604020202020204" pitchFamily="34" charset="0"/>
              </a:rPr>
              <a:t>Clean Buildings Standard target EUI Examples</a:t>
            </a:r>
            <a:endParaRPr lang="en-US" sz="1000" b="1">
              <a:solidFill>
                <a:srgbClr val="C9123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52</a:t>
            </a:fld>
            <a:endParaRPr lang="en-US"/>
          </a:p>
        </p:txBody>
      </p:sp>
    </p:spTree>
    <p:extLst>
      <p:ext uri="{BB962C8B-B14F-4D97-AF65-F5344CB8AC3E}">
        <p14:creationId xmlns:p14="http://schemas.microsoft.com/office/powerpoint/2010/main" val="867888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53</a:t>
            </a:fld>
            <a:endParaRPr lang="en-US"/>
          </a:p>
        </p:txBody>
      </p:sp>
    </p:spTree>
    <p:extLst>
      <p:ext uri="{BB962C8B-B14F-4D97-AF65-F5344CB8AC3E}">
        <p14:creationId xmlns:p14="http://schemas.microsoft.com/office/powerpoint/2010/main" val="1791364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54</a:t>
            </a:fld>
            <a:endParaRPr lang="en-US"/>
          </a:p>
        </p:txBody>
      </p:sp>
    </p:spTree>
    <p:extLst>
      <p:ext uri="{BB962C8B-B14F-4D97-AF65-F5344CB8AC3E}">
        <p14:creationId xmlns:p14="http://schemas.microsoft.com/office/powerpoint/2010/main" val="472071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 starts</a:t>
            </a:r>
          </a:p>
        </p:txBody>
      </p:sp>
      <p:sp>
        <p:nvSpPr>
          <p:cNvPr id="4" name="Slide Number Placeholder 3"/>
          <p:cNvSpPr>
            <a:spLocks noGrp="1"/>
          </p:cNvSpPr>
          <p:nvPr>
            <p:ph type="sldNum" sz="quarter" idx="5"/>
          </p:nvPr>
        </p:nvSpPr>
        <p:spPr/>
        <p:txBody>
          <a:bodyPr/>
          <a:lstStyle/>
          <a:p>
            <a:fld id="{31E6D524-6622-B04A-B345-B63FF1088DB5}" type="slidenum">
              <a:rPr lang="en-US" smtClean="0"/>
              <a:t>5</a:t>
            </a:fld>
            <a:endParaRPr lang="en-US"/>
          </a:p>
        </p:txBody>
      </p:sp>
    </p:spTree>
    <p:extLst>
      <p:ext uri="{BB962C8B-B14F-4D97-AF65-F5344CB8AC3E}">
        <p14:creationId xmlns:p14="http://schemas.microsoft.com/office/powerpoint/2010/main" val="1005353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E6D524-6622-B04A-B345-B63FF1088DB5}" type="slidenum">
              <a:rPr lang="en-US" smtClean="0"/>
              <a:t>55</a:t>
            </a:fld>
            <a:endParaRPr lang="en-US"/>
          </a:p>
        </p:txBody>
      </p:sp>
    </p:spTree>
    <p:extLst>
      <p:ext uri="{BB962C8B-B14F-4D97-AF65-F5344CB8AC3E}">
        <p14:creationId xmlns:p14="http://schemas.microsoft.com/office/powerpoint/2010/main" val="3159930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 starts</a:t>
            </a:r>
          </a:p>
        </p:txBody>
      </p:sp>
      <p:sp>
        <p:nvSpPr>
          <p:cNvPr id="4" name="Slide Number Placeholder 3"/>
          <p:cNvSpPr>
            <a:spLocks noGrp="1"/>
          </p:cNvSpPr>
          <p:nvPr>
            <p:ph type="sldNum" sz="quarter" idx="5"/>
          </p:nvPr>
        </p:nvSpPr>
        <p:spPr/>
        <p:txBody>
          <a:bodyPr/>
          <a:lstStyle/>
          <a:p>
            <a:fld id="{31E6D524-6622-B04A-B345-B63FF1088DB5}" type="slidenum">
              <a:rPr lang="en-US" smtClean="0"/>
              <a:t>6</a:t>
            </a:fld>
            <a:endParaRPr lang="en-US"/>
          </a:p>
        </p:txBody>
      </p:sp>
    </p:spTree>
    <p:extLst>
      <p:ext uri="{BB962C8B-B14F-4D97-AF65-F5344CB8AC3E}">
        <p14:creationId xmlns:p14="http://schemas.microsoft.com/office/powerpoint/2010/main" val="686874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 starts</a:t>
            </a:r>
          </a:p>
        </p:txBody>
      </p:sp>
      <p:sp>
        <p:nvSpPr>
          <p:cNvPr id="4" name="Slide Number Placeholder 3"/>
          <p:cNvSpPr>
            <a:spLocks noGrp="1"/>
          </p:cNvSpPr>
          <p:nvPr>
            <p:ph type="sldNum" sz="quarter" idx="5"/>
          </p:nvPr>
        </p:nvSpPr>
        <p:spPr/>
        <p:txBody>
          <a:bodyPr/>
          <a:lstStyle/>
          <a:p>
            <a:fld id="{31E6D524-6622-B04A-B345-B63FF1088DB5}" type="slidenum">
              <a:rPr lang="en-US" smtClean="0"/>
              <a:t>7</a:t>
            </a:fld>
            <a:endParaRPr lang="en-US"/>
          </a:p>
        </p:txBody>
      </p:sp>
    </p:spTree>
    <p:extLst>
      <p:ext uri="{BB962C8B-B14F-4D97-AF65-F5344CB8AC3E}">
        <p14:creationId xmlns:p14="http://schemas.microsoft.com/office/powerpoint/2010/main" val="366658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 starts</a:t>
            </a:r>
          </a:p>
        </p:txBody>
      </p:sp>
      <p:sp>
        <p:nvSpPr>
          <p:cNvPr id="4" name="Slide Number Placeholder 3"/>
          <p:cNvSpPr>
            <a:spLocks noGrp="1"/>
          </p:cNvSpPr>
          <p:nvPr>
            <p:ph type="sldNum" sz="quarter" idx="5"/>
          </p:nvPr>
        </p:nvSpPr>
        <p:spPr/>
        <p:txBody>
          <a:bodyPr/>
          <a:lstStyle/>
          <a:p>
            <a:fld id="{31E6D524-6622-B04A-B345-B63FF1088DB5}" type="slidenum">
              <a:rPr lang="en-US" smtClean="0"/>
              <a:t>8</a:t>
            </a:fld>
            <a:endParaRPr lang="en-US"/>
          </a:p>
        </p:txBody>
      </p:sp>
    </p:spTree>
    <p:extLst>
      <p:ext uri="{BB962C8B-B14F-4D97-AF65-F5344CB8AC3E}">
        <p14:creationId xmlns:p14="http://schemas.microsoft.com/office/powerpoint/2010/main" val="2551938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a:t>
            </a:r>
          </a:p>
        </p:txBody>
      </p:sp>
      <p:sp>
        <p:nvSpPr>
          <p:cNvPr id="4" name="Slide Number Placeholder 3"/>
          <p:cNvSpPr>
            <a:spLocks noGrp="1"/>
          </p:cNvSpPr>
          <p:nvPr>
            <p:ph type="sldNum" sz="quarter" idx="5"/>
          </p:nvPr>
        </p:nvSpPr>
        <p:spPr/>
        <p:txBody>
          <a:bodyPr/>
          <a:lstStyle/>
          <a:p>
            <a:fld id="{31E6D524-6622-B04A-B345-B63FF1088DB5}" type="slidenum">
              <a:rPr lang="en-US" smtClean="0"/>
              <a:t>9</a:t>
            </a:fld>
            <a:endParaRPr lang="en-US"/>
          </a:p>
        </p:txBody>
      </p:sp>
    </p:spTree>
    <p:extLst>
      <p:ext uri="{BB962C8B-B14F-4D97-AF65-F5344CB8AC3E}">
        <p14:creationId xmlns:p14="http://schemas.microsoft.com/office/powerpoint/2010/main" val="1204185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a:t>
            </a:r>
          </a:p>
        </p:txBody>
      </p:sp>
      <p:sp>
        <p:nvSpPr>
          <p:cNvPr id="4" name="Slide Number Placeholder 3"/>
          <p:cNvSpPr>
            <a:spLocks noGrp="1"/>
          </p:cNvSpPr>
          <p:nvPr>
            <p:ph type="sldNum" sz="quarter" idx="5"/>
          </p:nvPr>
        </p:nvSpPr>
        <p:spPr/>
        <p:txBody>
          <a:bodyPr/>
          <a:lstStyle/>
          <a:p>
            <a:fld id="{31E6D524-6622-B04A-B345-B63FF1088DB5}" type="slidenum">
              <a:rPr lang="en-US" smtClean="0"/>
              <a:t>10</a:t>
            </a:fld>
            <a:endParaRPr lang="en-US"/>
          </a:p>
        </p:txBody>
      </p:sp>
    </p:spTree>
    <p:extLst>
      <p:ext uri="{BB962C8B-B14F-4D97-AF65-F5344CB8AC3E}">
        <p14:creationId xmlns:p14="http://schemas.microsoft.com/office/powerpoint/2010/main" val="548350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94D33-8CDE-BC4C-BCD0-3B04B3EC5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990401-2670-D147-AC8F-5C0D34D456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1E1417-82DE-5E49-972B-C192F956AB3D}"/>
              </a:ext>
            </a:extLst>
          </p:cNvPr>
          <p:cNvSpPr>
            <a:spLocks noGrp="1"/>
          </p:cNvSpPr>
          <p:nvPr>
            <p:ph type="dt" sz="half" idx="10"/>
          </p:nvPr>
        </p:nvSpPr>
        <p:spPr/>
        <p:txBody>
          <a:bodyPr/>
          <a:lstStyle/>
          <a:p>
            <a:fld id="{9A5415B5-0BA0-E944-ADCC-4B758F11074B}" type="datetimeFigureOut">
              <a:rPr lang="en-US" smtClean="0"/>
              <a:t>8/26/2021</a:t>
            </a:fld>
            <a:endParaRPr lang="en-US"/>
          </a:p>
        </p:txBody>
      </p:sp>
      <p:sp>
        <p:nvSpPr>
          <p:cNvPr id="5" name="Footer Placeholder 4">
            <a:extLst>
              <a:ext uri="{FF2B5EF4-FFF2-40B4-BE49-F238E27FC236}">
                <a16:creationId xmlns:a16="http://schemas.microsoft.com/office/drawing/2014/main" id="{FD6EC2AC-1336-734C-A626-5C95F9642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055B2-7D18-5341-9262-A2A88A5CCCE2}"/>
              </a:ext>
            </a:extLst>
          </p:cNvPr>
          <p:cNvSpPr>
            <a:spLocks noGrp="1"/>
          </p:cNvSpPr>
          <p:nvPr>
            <p:ph type="sldNum" sz="quarter" idx="12"/>
          </p:nvPr>
        </p:nvSpPr>
        <p:spPr/>
        <p:txBody>
          <a:bodyPr/>
          <a:lstStyle/>
          <a:p>
            <a:fld id="{64AA1A13-CBF1-2340-A9D2-6D2690DA5B8D}" type="slidenum">
              <a:rPr lang="en-US" smtClean="0"/>
              <a:t>‹#›</a:t>
            </a:fld>
            <a:endParaRPr lang="en-US"/>
          </a:p>
        </p:txBody>
      </p:sp>
    </p:spTree>
    <p:extLst>
      <p:ext uri="{BB962C8B-B14F-4D97-AF65-F5344CB8AC3E}">
        <p14:creationId xmlns:p14="http://schemas.microsoft.com/office/powerpoint/2010/main" val="4021217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CEC9-5115-C54B-95CE-16E1A1AA3B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5D3F19-B6A4-E647-853B-379FC1D37A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DBA31-F740-664B-B017-0EAD30A83022}"/>
              </a:ext>
            </a:extLst>
          </p:cNvPr>
          <p:cNvSpPr>
            <a:spLocks noGrp="1"/>
          </p:cNvSpPr>
          <p:nvPr>
            <p:ph type="dt" sz="half" idx="10"/>
          </p:nvPr>
        </p:nvSpPr>
        <p:spPr/>
        <p:txBody>
          <a:bodyPr/>
          <a:lstStyle/>
          <a:p>
            <a:fld id="{9A5415B5-0BA0-E944-ADCC-4B758F11074B}" type="datetimeFigureOut">
              <a:rPr lang="en-US" smtClean="0"/>
              <a:t>8/26/2021</a:t>
            </a:fld>
            <a:endParaRPr lang="en-US"/>
          </a:p>
        </p:txBody>
      </p:sp>
      <p:sp>
        <p:nvSpPr>
          <p:cNvPr id="5" name="Footer Placeholder 4">
            <a:extLst>
              <a:ext uri="{FF2B5EF4-FFF2-40B4-BE49-F238E27FC236}">
                <a16:creationId xmlns:a16="http://schemas.microsoft.com/office/drawing/2014/main" id="{724479D2-BB4D-2A41-9A10-8A49752E8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1F5BD-E705-FB46-94B8-BDE90A1E2AC9}"/>
              </a:ext>
            </a:extLst>
          </p:cNvPr>
          <p:cNvSpPr>
            <a:spLocks noGrp="1"/>
          </p:cNvSpPr>
          <p:nvPr>
            <p:ph type="sldNum" sz="quarter" idx="12"/>
          </p:nvPr>
        </p:nvSpPr>
        <p:spPr/>
        <p:txBody>
          <a:bodyPr/>
          <a:lstStyle/>
          <a:p>
            <a:fld id="{64AA1A13-CBF1-2340-A9D2-6D2690DA5B8D}" type="slidenum">
              <a:rPr lang="en-US" smtClean="0"/>
              <a:t>‹#›</a:t>
            </a:fld>
            <a:endParaRPr lang="en-US"/>
          </a:p>
        </p:txBody>
      </p:sp>
    </p:spTree>
    <p:extLst>
      <p:ext uri="{BB962C8B-B14F-4D97-AF65-F5344CB8AC3E}">
        <p14:creationId xmlns:p14="http://schemas.microsoft.com/office/powerpoint/2010/main" val="222984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B14EF-DA7F-7B46-9BDA-A762CACF7B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6B16A2-93E7-734A-8161-6912D082C9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3D9A0-A938-D646-9201-CA87A71EADED}"/>
              </a:ext>
            </a:extLst>
          </p:cNvPr>
          <p:cNvSpPr>
            <a:spLocks noGrp="1"/>
          </p:cNvSpPr>
          <p:nvPr>
            <p:ph type="dt" sz="half" idx="10"/>
          </p:nvPr>
        </p:nvSpPr>
        <p:spPr/>
        <p:txBody>
          <a:bodyPr/>
          <a:lstStyle/>
          <a:p>
            <a:fld id="{9A5415B5-0BA0-E944-ADCC-4B758F11074B}" type="datetimeFigureOut">
              <a:rPr lang="en-US" smtClean="0"/>
              <a:t>8/26/2021</a:t>
            </a:fld>
            <a:endParaRPr lang="en-US"/>
          </a:p>
        </p:txBody>
      </p:sp>
      <p:sp>
        <p:nvSpPr>
          <p:cNvPr id="5" name="Footer Placeholder 4">
            <a:extLst>
              <a:ext uri="{FF2B5EF4-FFF2-40B4-BE49-F238E27FC236}">
                <a16:creationId xmlns:a16="http://schemas.microsoft.com/office/drawing/2014/main" id="{FCF927F4-DB30-254F-B654-2A4F5C139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4DD89-8CC6-7643-9115-4CB36C2FA8B5}"/>
              </a:ext>
            </a:extLst>
          </p:cNvPr>
          <p:cNvSpPr>
            <a:spLocks noGrp="1"/>
          </p:cNvSpPr>
          <p:nvPr>
            <p:ph type="sldNum" sz="quarter" idx="12"/>
          </p:nvPr>
        </p:nvSpPr>
        <p:spPr/>
        <p:txBody>
          <a:bodyPr/>
          <a:lstStyle/>
          <a:p>
            <a:fld id="{64AA1A13-CBF1-2340-A9D2-6D2690DA5B8D}" type="slidenum">
              <a:rPr lang="en-US" smtClean="0"/>
              <a:t>‹#›</a:t>
            </a:fld>
            <a:endParaRPr lang="en-US"/>
          </a:p>
        </p:txBody>
      </p:sp>
    </p:spTree>
    <p:extLst>
      <p:ext uri="{BB962C8B-B14F-4D97-AF65-F5344CB8AC3E}">
        <p14:creationId xmlns:p14="http://schemas.microsoft.com/office/powerpoint/2010/main" val="2127179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1807E-2C5C-D746-9977-0120B0676D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AFCABE-7E2A-A841-8AAD-CB5346939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E5ED0-C134-4945-B417-A748BCA8DFA2}"/>
              </a:ext>
            </a:extLst>
          </p:cNvPr>
          <p:cNvSpPr>
            <a:spLocks noGrp="1"/>
          </p:cNvSpPr>
          <p:nvPr>
            <p:ph type="dt" sz="half" idx="10"/>
          </p:nvPr>
        </p:nvSpPr>
        <p:spPr/>
        <p:txBody>
          <a:bodyPr/>
          <a:lstStyle/>
          <a:p>
            <a:fld id="{9A5415B5-0BA0-E944-ADCC-4B758F11074B}" type="datetimeFigureOut">
              <a:rPr lang="en-US" smtClean="0"/>
              <a:t>8/26/2021</a:t>
            </a:fld>
            <a:endParaRPr lang="en-US"/>
          </a:p>
        </p:txBody>
      </p:sp>
      <p:sp>
        <p:nvSpPr>
          <p:cNvPr id="5" name="Footer Placeholder 4">
            <a:extLst>
              <a:ext uri="{FF2B5EF4-FFF2-40B4-BE49-F238E27FC236}">
                <a16:creationId xmlns:a16="http://schemas.microsoft.com/office/drawing/2014/main" id="{6DDBA4EF-1AA6-F84F-B739-06AF08CE1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1F781-AA31-FE43-8CCC-C777743E9B58}"/>
              </a:ext>
            </a:extLst>
          </p:cNvPr>
          <p:cNvSpPr>
            <a:spLocks noGrp="1"/>
          </p:cNvSpPr>
          <p:nvPr>
            <p:ph type="sldNum" sz="quarter" idx="12"/>
          </p:nvPr>
        </p:nvSpPr>
        <p:spPr/>
        <p:txBody>
          <a:bodyPr/>
          <a:lstStyle/>
          <a:p>
            <a:fld id="{64AA1A13-CBF1-2340-A9D2-6D2690DA5B8D}" type="slidenum">
              <a:rPr lang="en-US" smtClean="0"/>
              <a:t>‹#›</a:t>
            </a:fld>
            <a:endParaRPr lang="en-US"/>
          </a:p>
        </p:txBody>
      </p:sp>
    </p:spTree>
    <p:extLst>
      <p:ext uri="{BB962C8B-B14F-4D97-AF65-F5344CB8AC3E}">
        <p14:creationId xmlns:p14="http://schemas.microsoft.com/office/powerpoint/2010/main" val="3685623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8986F-76A1-FE42-9E2A-62FC80E96A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773F3F-88C8-7D42-AC5E-58F06002D9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B4EAC-8D7A-A74B-8A80-02DA80F246F1}"/>
              </a:ext>
            </a:extLst>
          </p:cNvPr>
          <p:cNvSpPr>
            <a:spLocks noGrp="1"/>
          </p:cNvSpPr>
          <p:nvPr>
            <p:ph type="dt" sz="half" idx="10"/>
          </p:nvPr>
        </p:nvSpPr>
        <p:spPr/>
        <p:txBody>
          <a:bodyPr/>
          <a:lstStyle/>
          <a:p>
            <a:fld id="{9A5415B5-0BA0-E944-ADCC-4B758F11074B}" type="datetimeFigureOut">
              <a:rPr lang="en-US" smtClean="0"/>
              <a:t>8/26/2021</a:t>
            </a:fld>
            <a:endParaRPr lang="en-US"/>
          </a:p>
        </p:txBody>
      </p:sp>
      <p:sp>
        <p:nvSpPr>
          <p:cNvPr id="5" name="Footer Placeholder 4">
            <a:extLst>
              <a:ext uri="{FF2B5EF4-FFF2-40B4-BE49-F238E27FC236}">
                <a16:creationId xmlns:a16="http://schemas.microsoft.com/office/drawing/2014/main" id="{CAF9D9F8-EDA8-2A47-8286-32C0ADF76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A507D-5CD6-E848-A855-6E83FC06A70D}"/>
              </a:ext>
            </a:extLst>
          </p:cNvPr>
          <p:cNvSpPr>
            <a:spLocks noGrp="1"/>
          </p:cNvSpPr>
          <p:nvPr>
            <p:ph type="sldNum" sz="quarter" idx="12"/>
          </p:nvPr>
        </p:nvSpPr>
        <p:spPr/>
        <p:txBody>
          <a:bodyPr/>
          <a:lstStyle/>
          <a:p>
            <a:fld id="{64AA1A13-CBF1-2340-A9D2-6D2690DA5B8D}" type="slidenum">
              <a:rPr lang="en-US" smtClean="0"/>
              <a:t>‹#›</a:t>
            </a:fld>
            <a:endParaRPr lang="en-US"/>
          </a:p>
        </p:txBody>
      </p:sp>
    </p:spTree>
    <p:extLst>
      <p:ext uri="{BB962C8B-B14F-4D97-AF65-F5344CB8AC3E}">
        <p14:creationId xmlns:p14="http://schemas.microsoft.com/office/powerpoint/2010/main" val="20906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4909-1BF6-6245-B774-AFAD05B8C2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85CAA-759D-B44A-932B-97E554E4AD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EDA155-57A4-CD42-BDB9-C2C74CC3AC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CF833E-8603-FB4B-995C-33481B088CFB}"/>
              </a:ext>
            </a:extLst>
          </p:cNvPr>
          <p:cNvSpPr>
            <a:spLocks noGrp="1"/>
          </p:cNvSpPr>
          <p:nvPr>
            <p:ph type="dt" sz="half" idx="10"/>
          </p:nvPr>
        </p:nvSpPr>
        <p:spPr/>
        <p:txBody>
          <a:bodyPr/>
          <a:lstStyle/>
          <a:p>
            <a:fld id="{9A5415B5-0BA0-E944-ADCC-4B758F11074B}" type="datetimeFigureOut">
              <a:rPr lang="en-US" smtClean="0"/>
              <a:t>8/26/2021</a:t>
            </a:fld>
            <a:endParaRPr lang="en-US"/>
          </a:p>
        </p:txBody>
      </p:sp>
      <p:sp>
        <p:nvSpPr>
          <p:cNvPr id="6" name="Footer Placeholder 5">
            <a:extLst>
              <a:ext uri="{FF2B5EF4-FFF2-40B4-BE49-F238E27FC236}">
                <a16:creationId xmlns:a16="http://schemas.microsoft.com/office/drawing/2014/main" id="{48340A1E-D8FB-1149-951C-F8D6312DE1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A259E-01F7-BD46-BD3D-0C743498454D}"/>
              </a:ext>
            </a:extLst>
          </p:cNvPr>
          <p:cNvSpPr>
            <a:spLocks noGrp="1"/>
          </p:cNvSpPr>
          <p:nvPr>
            <p:ph type="sldNum" sz="quarter" idx="12"/>
          </p:nvPr>
        </p:nvSpPr>
        <p:spPr/>
        <p:txBody>
          <a:bodyPr/>
          <a:lstStyle/>
          <a:p>
            <a:fld id="{64AA1A13-CBF1-2340-A9D2-6D2690DA5B8D}" type="slidenum">
              <a:rPr lang="en-US" smtClean="0"/>
              <a:t>‹#›</a:t>
            </a:fld>
            <a:endParaRPr lang="en-US"/>
          </a:p>
        </p:txBody>
      </p:sp>
    </p:spTree>
    <p:extLst>
      <p:ext uri="{BB962C8B-B14F-4D97-AF65-F5344CB8AC3E}">
        <p14:creationId xmlns:p14="http://schemas.microsoft.com/office/powerpoint/2010/main" val="1693001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C838E-8FCB-654C-8B4E-5E71641785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4F887D-D86C-BB46-8731-979C70C274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F395F2-1BFF-8B4F-9FFF-F2E128DBF3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19F786-C3A0-C543-A59B-3AB7F735E8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0397EF-F122-7345-85D1-0235E3B43A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316C98-5506-5548-BFEA-4F3B636FC952}"/>
              </a:ext>
            </a:extLst>
          </p:cNvPr>
          <p:cNvSpPr>
            <a:spLocks noGrp="1"/>
          </p:cNvSpPr>
          <p:nvPr>
            <p:ph type="dt" sz="half" idx="10"/>
          </p:nvPr>
        </p:nvSpPr>
        <p:spPr/>
        <p:txBody>
          <a:bodyPr/>
          <a:lstStyle/>
          <a:p>
            <a:fld id="{9A5415B5-0BA0-E944-ADCC-4B758F11074B}" type="datetimeFigureOut">
              <a:rPr lang="en-US" smtClean="0"/>
              <a:t>8/26/2021</a:t>
            </a:fld>
            <a:endParaRPr lang="en-US"/>
          </a:p>
        </p:txBody>
      </p:sp>
      <p:sp>
        <p:nvSpPr>
          <p:cNvPr id="8" name="Footer Placeholder 7">
            <a:extLst>
              <a:ext uri="{FF2B5EF4-FFF2-40B4-BE49-F238E27FC236}">
                <a16:creationId xmlns:a16="http://schemas.microsoft.com/office/drawing/2014/main" id="{709048EC-6B90-7C40-9006-093A819427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8E315E-E7B1-3845-BD6C-0858C723757D}"/>
              </a:ext>
            </a:extLst>
          </p:cNvPr>
          <p:cNvSpPr>
            <a:spLocks noGrp="1"/>
          </p:cNvSpPr>
          <p:nvPr>
            <p:ph type="sldNum" sz="quarter" idx="12"/>
          </p:nvPr>
        </p:nvSpPr>
        <p:spPr/>
        <p:txBody>
          <a:bodyPr/>
          <a:lstStyle/>
          <a:p>
            <a:fld id="{64AA1A13-CBF1-2340-A9D2-6D2690DA5B8D}" type="slidenum">
              <a:rPr lang="en-US" smtClean="0"/>
              <a:t>‹#›</a:t>
            </a:fld>
            <a:endParaRPr lang="en-US"/>
          </a:p>
        </p:txBody>
      </p:sp>
    </p:spTree>
    <p:extLst>
      <p:ext uri="{BB962C8B-B14F-4D97-AF65-F5344CB8AC3E}">
        <p14:creationId xmlns:p14="http://schemas.microsoft.com/office/powerpoint/2010/main" val="162085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AFC5-37D5-4C4C-823B-37686FA5A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B52720-3CE0-FB48-93EF-8719A0958A2D}"/>
              </a:ext>
            </a:extLst>
          </p:cNvPr>
          <p:cNvSpPr>
            <a:spLocks noGrp="1"/>
          </p:cNvSpPr>
          <p:nvPr>
            <p:ph type="dt" sz="half" idx="10"/>
          </p:nvPr>
        </p:nvSpPr>
        <p:spPr/>
        <p:txBody>
          <a:bodyPr/>
          <a:lstStyle/>
          <a:p>
            <a:fld id="{9A5415B5-0BA0-E944-ADCC-4B758F11074B}" type="datetimeFigureOut">
              <a:rPr lang="en-US" smtClean="0"/>
              <a:t>8/26/2021</a:t>
            </a:fld>
            <a:endParaRPr lang="en-US"/>
          </a:p>
        </p:txBody>
      </p:sp>
      <p:sp>
        <p:nvSpPr>
          <p:cNvPr id="4" name="Footer Placeholder 3">
            <a:extLst>
              <a:ext uri="{FF2B5EF4-FFF2-40B4-BE49-F238E27FC236}">
                <a16:creationId xmlns:a16="http://schemas.microsoft.com/office/drawing/2014/main" id="{63CB52C2-F15B-614A-BC48-D1987D78D3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10AE4A-1178-FF49-A6B2-29C7B416393A}"/>
              </a:ext>
            </a:extLst>
          </p:cNvPr>
          <p:cNvSpPr>
            <a:spLocks noGrp="1"/>
          </p:cNvSpPr>
          <p:nvPr>
            <p:ph type="sldNum" sz="quarter" idx="12"/>
          </p:nvPr>
        </p:nvSpPr>
        <p:spPr/>
        <p:txBody>
          <a:bodyPr/>
          <a:lstStyle/>
          <a:p>
            <a:fld id="{64AA1A13-CBF1-2340-A9D2-6D2690DA5B8D}" type="slidenum">
              <a:rPr lang="en-US" smtClean="0"/>
              <a:t>‹#›</a:t>
            </a:fld>
            <a:endParaRPr lang="en-US"/>
          </a:p>
        </p:txBody>
      </p:sp>
    </p:spTree>
    <p:extLst>
      <p:ext uri="{BB962C8B-B14F-4D97-AF65-F5344CB8AC3E}">
        <p14:creationId xmlns:p14="http://schemas.microsoft.com/office/powerpoint/2010/main" val="1931306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0D436F-B400-8C40-8E3F-636137A1A207}"/>
              </a:ext>
            </a:extLst>
          </p:cNvPr>
          <p:cNvSpPr>
            <a:spLocks noGrp="1"/>
          </p:cNvSpPr>
          <p:nvPr>
            <p:ph type="dt" sz="half" idx="10"/>
          </p:nvPr>
        </p:nvSpPr>
        <p:spPr/>
        <p:txBody>
          <a:bodyPr/>
          <a:lstStyle/>
          <a:p>
            <a:fld id="{9A5415B5-0BA0-E944-ADCC-4B758F11074B}" type="datetimeFigureOut">
              <a:rPr lang="en-US" smtClean="0"/>
              <a:t>8/26/2021</a:t>
            </a:fld>
            <a:endParaRPr lang="en-US"/>
          </a:p>
        </p:txBody>
      </p:sp>
      <p:sp>
        <p:nvSpPr>
          <p:cNvPr id="3" name="Footer Placeholder 2">
            <a:extLst>
              <a:ext uri="{FF2B5EF4-FFF2-40B4-BE49-F238E27FC236}">
                <a16:creationId xmlns:a16="http://schemas.microsoft.com/office/drawing/2014/main" id="{0486DB28-B887-A64A-ACF7-91B54D0782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A065F3-1774-0343-BF3F-742B0BB0A100}"/>
              </a:ext>
            </a:extLst>
          </p:cNvPr>
          <p:cNvSpPr>
            <a:spLocks noGrp="1"/>
          </p:cNvSpPr>
          <p:nvPr>
            <p:ph type="sldNum" sz="quarter" idx="12"/>
          </p:nvPr>
        </p:nvSpPr>
        <p:spPr/>
        <p:txBody>
          <a:bodyPr/>
          <a:lstStyle/>
          <a:p>
            <a:fld id="{64AA1A13-CBF1-2340-A9D2-6D2690DA5B8D}" type="slidenum">
              <a:rPr lang="en-US" smtClean="0"/>
              <a:t>‹#›</a:t>
            </a:fld>
            <a:endParaRPr lang="en-US"/>
          </a:p>
        </p:txBody>
      </p:sp>
    </p:spTree>
    <p:extLst>
      <p:ext uri="{BB962C8B-B14F-4D97-AF65-F5344CB8AC3E}">
        <p14:creationId xmlns:p14="http://schemas.microsoft.com/office/powerpoint/2010/main" val="2510619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B18D3-A19D-7E4C-8A49-40198E1B9A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026C99-AEDC-1449-87E9-5591FD0241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5B3AA4-4F66-7040-AE0E-2C43096A5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C6FCB7-E401-9240-BBB6-D7D1798CC997}"/>
              </a:ext>
            </a:extLst>
          </p:cNvPr>
          <p:cNvSpPr>
            <a:spLocks noGrp="1"/>
          </p:cNvSpPr>
          <p:nvPr>
            <p:ph type="dt" sz="half" idx="10"/>
          </p:nvPr>
        </p:nvSpPr>
        <p:spPr/>
        <p:txBody>
          <a:bodyPr/>
          <a:lstStyle/>
          <a:p>
            <a:fld id="{9A5415B5-0BA0-E944-ADCC-4B758F11074B}" type="datetimeFigureOut">
              <a:rPr lang="en-US" smtClean="0"/>
              <a:t>8/26/2021</a:t>
            </a:fld>
            <a:endParaRPr lang="en-US"/>
          </a:p>
        </p:txBody>
      </p:sp>
      <p:sp>
        <p:nvSpPr>
          <p:cNvPr id="6" name="Footer Placeholder 5">
            <a:extLst>
              <a:ext uri="{FF2B5EF4-FFF2-40B4-BE49-F238E27FC236}">
                <a16:creationId xmlns:a16="http://schemas.microsoft.com/office/drawing/2014/main" id="{9F85732F-1D91-4440-8E1F-90358C454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F892C-F7E2-7645-BCBB-52FE88C875D2}"/>
              </a:ext>
            </a:extLst>
          </p:cNvPr>
          <p:cNvSpPr>
            <a:spLocks noGrp="1"/>
          </p:cNvSpPr>
          <p:nvPr>
            <p:ph type="sldNum" sz="quarter" idx="12"/>
          </p:nvPr>
        </p:nvSpPr>
        <p:spPr/>
        <p:txBody>
          <a:bodyPr/>
          <a:lstStyle/>
          <a:p>
            <a:fld id="{64AA1A13-CBF1-2340-A9D2-6D2690DA5B8D}" type="slidenum">
              <a:rPr lang="en-US" smtClean="0"/>
              <a:t>‹#›</a:t>
            </a:fld>
            <a:endParaRPr lang="en-US"/>
          </a:p>
        </p:txBody>
      </p:sp>
    </p:spTree>
    <p:extLst>
      <p:ext uri="{BB962C8B-B14F-4D97-AF65-F5344CB8AC3E}">
        <p14:creationId xmlns:p14="http://schemas.microsoft.com/office/powerpoint/2010/main" val="4190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CBC14-80AE-BC4D-B2C2-8632771A08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F1509-1006-E74A-B601-F36393F4B0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764248-1BDE-0647-A0DD-1C28100E41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00E14C-CEC4-3341-9E3F-84B7CCF63354}"/>
              </a:ext>
            </a:extLst>
          </p:cNvPr>
          <p:cNvSpPr>
            <a:spLocks noGrp="1"/>
          </p:cNvSpPr>
          <p:nvPr>
            <p:ph type="dt" sz="half" idx="10"/>
          </p:nvPr>
        </p:nvSpPr>
        <p:spPr/>
        <p:txBody>
          <a:bodyPr/>
          <a:lstStyle/>
          <a:p>
            <a:fld id="{9A5415B5-0BA0-E944-ADCC-4B758F11074B}" type="datetimeFigureOut">
              <a:rPr lang="en-US" smtClean="0"/>
              <a:t>8/26/2021</a:t>
            </a:fld>
            <a:endParaRPr lang="en-US"/>
          </a:p>
        </p:txBody>
      </p:sp>
      <p:sp>
        <p:nvSpPr>
          <p:cNvPr id="6" name="Footer Placeholder 5">
            <a:extLst>
              <a:ext uri="{FF2B5EF4-FFF2-40B4-BE49-F238E27FC236}">
                <a16:creationId xmlns:a16="http://schemas.microsoft.com/office/drawing/2014/main" id="{0CF3829F-BE89-A14E-8E8F-1BA0F55FA3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2CF65-6B1C-3241-90D9-D96A14FCC550}"/>
              </a:ext>
            </a:extLst>
          </p:cNvPr>
          <p:cNvSpPr>
            <a:spLocks noGrp="1"/>
          </p:cNvSpPr>
          <p:nvPr>
            <p:ph type="sldNum" sz="quarter" idx="12"/>
          </p:nvPr>
        </p:nvSpPr>
        <p:spPr/>
        <p:txBody>
          <a:bodyPr/>
          <a:lstStyle/>
          <a:p>
            <a:fld id="{64AA1A13-CBF1-2340-A9D2-6D2690DA5B8D}" type="slidenum">
              <a:rPr lang="en-US" smtClean="0"/>
              <a:t>‹#›</a:t>
            </a:fld>
            <a:endParaRPr lang="en-US"/>
          </a:p>
        </p:txBody>
      </p:sp>
    </p:spTree>
    <p:extLst>
      <p:ext uri="{BB962C8B-B14F-4D97-AF65-F5344CB8AC3E}">
        <p14:creationId xmlns:p14="http://schemas.microsoft.com/office/powerpoint/2010/main" val="3598966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D38692-E8DC-E640-8A30-FA5FD0E998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34AA96-BF10-4841-9A8A-6B4418E68B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C764F-2DA4-D64B-80C3-B3F460CCD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5415B5-0BA0-E944-ADCC-4B758F11074B}" type="datetimeFigureOut">
              <a:rPr lang="en-US" smtClean="0"/>
              <a:t>8/26/2021</a:t>
            </a:fld>
            <a:endParaRPr lang="en-US"/>
          </a:p>
        </p:txBody>
      </p:sp>
      <p:sp>
        <p:nvSpPr>
          <p:cNvPr id="5" name="Footer Placeholder 4">
            <a:extLst>
              <a:ext uri="{FF2B5EF4-FFF2-40B4-BE49-F238E27FC236}">
                <a16:creationId xmlns:a16="http://schemas.microsoft.com/office/drawing/2014/main" id="{1D0FC346-53C3-4C4B-A1C1-5FC6860E66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E7DD16-E451-CF42-89E4-BD69D1599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A1A13-CBF1-2340-A9D2-6D2690DA5B8D}" type="slidenum">
              <a:rPr lang="en-US" smtClean="0"/>
              <a:t>‹#›</a:t>
            </a:fld>
            <a:endParaRPr lang="en-US"/>
          </a:p>
        </p:txBody>
      </p:sp>
    </p:spTree>
    <p:extLst>
      <p:ext uri="{BB962C8B-B14F-4D97-AF65-F5344CB8AC3E}">
        <p14:creationId xmlns:p14="http://schemas.microsoft.com/office/powerpoint/2010/main" val="215262538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62"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ashrae.org/file%20library/technical%20resources/covid-19/core-recommendations-for-reducing-airborne-infectious-aerosol-exposure.pdf" TargetMode="External"/><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www.ashrae.org/file%20library/technical%20resources/covid-19/core-recommendations-for-reducing-airborne-infectious-aerosol-exposure.pdf" TargetMode="External"/><Relationship Id="rId10" Type="http://schemas.openxmlformats.org/officeDocument/2006/relationships/image" Target="../media/image7.png"/><Relationship Id="rId4" Type="http://schemas.openxmlformats.org/officeDocument/2006/relationships/image" Target="../media/image27.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6.png"/><Relationship Id="rId18" Type="http://schemas.openxmlformats.org/officeDocument/2006/relationships/slide" Target="slide26.xml"/><Relationship Id="rId3" Type="http://schemas.openxmlformats.org/officeDocument/2006/relationships/image" Target="../media/image33.png"/><Relationship Id="rId7" Type="http://schemas.openxmlformats.org/officeDocument/2006/relationships/image" Target="../media/image34.png"/><Relationship Id="rId12" Type="http://schemas.openxmlformats.org/officeDocument/2006/relationships/slide" Target="slide21.xml"/><Relationship Id="rId17" Type="http://schemas.openxmlformats.org/officeDocument/2006/relationships/image" Target="../media/image38.png"/><Relationship Id="rId2" Type="http://schemas.openxmlformats.org/officeDocument/2006/relationships/notesSlide" Target="../notesSlides/notesSlide11.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image" Target="../media/image36.png"/><Relationship Id="rId5" Type="http://schemas.openxmlformats.org/officeDocument/2006/relationships/image" Target="../media/image34.png"/><Relationship Id="rId15" Type="http://schemas.openxmlformats.org/officeDocument/2006/relationships/slide" Target="slide23.xml"/><Relationship Id="rId10" Type="http://schemas.openxmlformats.org/officeDocument/2006/relationships/image" Target="../media/image35.png"/><Relationship Id="rId19" Type="http://schemas.openxmlformats.org/officeDocument/2006/relationships/image" Target="../media/image38.png"/><Relationship Id="rId4" Type="http://schemas.openxmlformats.org/officeDocument/2006/relationships/image" Target="../media/image31.png"/><Relationship Id="rId9" Type="http://schemas.openxmlformats.org/officeDocument/2006/relationships/slide" Target="slide18.xml"/><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9.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40.pn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3.png"/><Relationship Id="rId5" Type="http://schemas.openxmlformats.org/officeDocument/2006/relationships/image" Target="../media/image43.jpeg"/><Relationship Id="rId10" Type="http://schemas.openxmlformats.org/officeDocument/2006/relationships/image" Target="../media/image9.png"/><Relationship Id="rId4" Type="http://schemas.openxmlformats.org/officeDocument/2006/relationships/image" Target="../media/image42.sv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6.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47.pn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8.jpe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49.jpe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6.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0.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51.jpeg"/><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2.jpe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3.jpe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50.png"/><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3.png"/><Relationship Id="rId5" Type="http://schemas.openxmlformats.org/officeDocument/2006/relationships/image" Target="../media/image27.png"/><Relationship Id="rId10" Type="http://schemas.openxmlformats.org/officeDocument/2006/relationships/image" Target="../media/image9.png"/><Relationship Id="rId4" Type="http://schemas.openxmlformats.org/officeDocument/2006/relationships/image" Target="../media/image54.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7.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9.png"/><Relationship Id="rId10" Type="http://schemas.openxmlformats.org/officeDocument/2006/relationships/image" Target="../media/image3.png"/><Relationship Id="rId4" Type="http://schemas.openxmlformats.org/officeDocument/2006/relationships/image" Target="../media/image58.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50.png"/><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0.png"/><Relationship Id="rId7"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3.png"/><Relationship Id="rId11" Type="http://schemas.openxmlformats.org/officeDocument/2006/relationships/image" Target="../media/image3.png"/><Relationship Id="rId5" Type="http://schemas.openxmlformats.org/officeDocument/2006/relationships/image" Target="../media/image62.png"/><Relationship Id="rId10" Type="http://schemas.openxmlformats.org/officeDocument/2006/relationships/image" Target="../media/image9.png"/><Relationship Id="rId4" Type="http://schemas.openxmlformats.org/officeDocument/2006/relationships/image" Target="../media/image61.png"/><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7.png"/><Relationship Id="rId7" Type="http://schemas.openxmlformats.org/officeDocument/2006/relationships/image" Target="../media/image8.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68.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7.png"/><Relationship Id="rId7" Type="http://schemas.openxmlformats.org/officeDocument/2006/relationships/image" Target="../media/image8.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69.png"/><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7.png"/><Relationship Id="rId7" Type="http://schemas.openxmlformats.org/officeDocument/2006/relationships/image" Target="../media/image8.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70.png"/><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7.png"/><Relationship Id="rId7"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7.png"/><Relationship Id="rId7" Type="http://schemas.openxmlformats.org/officeDocument/2006/relationships/image" Target="../media/image8.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71.png"/><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7.png"/><Relationship Id="rId7" Type="http://schemas.openxmlformats.org/officeDocument/2006/relationships/image" Target="../media/image8.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72.png"/><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7.png"/><Relationship Id="rId7"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7.png"/><Relationship Id="rId7" Type="http://schemas.openxmlformats.org/officeDocument/2006/relationships/image" Target="../media/image15.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3.png"/><Relationship Id="rId5" Type="http://schemas.openxmlformats.org/officeDocument/2006/relationships/image" Target="../media/image74.jpeg"/><Relationship Id="rId10" Type="http://schemas.openxmlformats.org/officeDocument/2006/relationships/image" Target="../media/image9.png"/><Relationship Id="rId4" Type="http://schemas.openxmlformats.org/officeDocument/2006/relationships/image" Target="../media/image73.jpe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7.png"/><Relationship Id="rId7"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6.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77.png"/><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8.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79.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8.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6.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hyperlink" Target="https://www.ashrae.org/file%20library/technical%20resources/covid-19/core-recommendations-for-reducing-airborne-infectious-aerosol-exposure.pdf" TargetMode="Externa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0.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ashrae.org/news/esociety/new-guideline-on-standardized-advanced-sequences-of-operation-for-common-hvac-systems" TargetMode="External"/><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hyperlink" Target="https://globalplasmasolutions.com/" TargetMode="External"/><Relationship Id="rId13" Type="http://schemas.openxmlformats.org/officeDocument/2006/relationships/image" Target="../media/image15.png"/><Relationship Id="rId18" Type="http://schemas.openxmlformats.org/officeDocument/2006/relationships/image" Target="../media/image3.png"/><Relationship Id="rId3" Type="http://schemas.openxmlformats.org/officeDocument/2006/relationships/hyperlink" Target="https://www.cdc.gov/coronavirus/2019-ncov/community/schools-childcare/index.html" TargetMode="External"/><Relationship Id="rId7" Type="http://schemas.openxmlformats.org/officeDocument/2006/relationships/hyperlink" Target="https://www.ashrae.org/about/news/2020/ashrae-offers-covid-19-building-readiness-reopening-guidance" TargetMode="External"/><Relationship Id="rId12" Type="http://schemas.openxmlformats.org/officeDocument/2006/relationships/hyperlink" Target="https://www.tips-usa.com/search.cfm?SearchRecords=macdonald+miller" TargetMode="External"/><Relationship Id="rId17" Type="http://schemas.openxmlformats.org/officeDocument/2006/relationships/image" Target="../media/image27.png"/><Relationship Id="rId2" Type="http://schemas.openxmlformats.org/officeDocument/2006/relationships/notesSlide" Target="../notesSlides/notesSlide32.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www.ashrae.org/about/news/2020/ashrae-issues-statements-on-relationship-between-covid-19-and-hvac-in-buildings" TargetMode="External"/><Relationship Id="rId11" Type="http://schemas.openxmlformats.org/officeDocument/2006/relationships/hyperlink" Target="https://www2.ed.gov/about/offices/list/ope/arpa1allocationtable.pdf" TargetMode="External"/><Relationship Id="rId5" Type="http://schemas.openxmlformats.org/officeDocument/2006/relationships/hyperlink" Target="https://www.ashrae.org/about/news/2020/ashrae-introduces-updated-reopening-guide-for-schools-and-universities" TargetMode="External"/><Relationship Id="rId15" Type="http://schemas.openxmlformats.org/officeDocument/2006/relationships/image" Target="../media/image8.png"/><Relationship Id="rId10" Type="http://schemas.openxmlformats.org/officeDocument/2006/relationships/hyperlink" Target="https://www.uvdi.com/hvac/airstream-disinfection/v-max-grid/" TargetMode="External"/><Relationship Id="rId4" Type="http://schemas.openxmlformats.org/officeDocument/2006/relationships/hyperlink" Target="https://www.ashrae.org/technical-resources/resources" TargetMode="External"/><Relationship Id="rId9" Type="http://schemas.openxmlformats.org/officeDocument/2006/relationships/hyperlink" Target="https://www.iaq-cpr.com/" TargetMode="External"/><Relationship Id="rId14"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jpeg"/></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2.ed.gov/about/offices/list/ope/heerfiiiinstitutional.html" TargetMode="Externa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9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94.jpeg"/><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2.jpeg"/><Relationship Id="rId7"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www.energystar.gov/buildings/training/training" TargetMode="External"/><Relationship Id="rId5" Type="http://schemas.openxmlformats.org/officeDocument/2006/relationships/hyperlink" Target="https://youtu.be/RwW4juBLOnY" TargetMode="External"/><Relationship Id="rId4" Type="http://schemas.openxmlformats.org/officeDocument/2006/relationships/hyperlink" Target="https://youtu.be/HV5uMS4BndU"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90.jpeg"/><Relationship Id="rId4" Type="http://schemas.openxmlformats.org/officeDocument/2006/relationships/image" Target="../media/image97.emf"/></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1.png"/><Relationship Id="rId3" Type="http://schemas.openxmlformats.org/officeDocument/2006/relationships/image" Target="../media/image27.png"/><Relationship Id="rId7" Type="http://schemas.openxmlformats.org/officeDocument/2006/relationships/hyperlink" Target="https://mmfs-sword.azurewebsites.net/Home/~" TargetMode="External"/><Relationship Id="rId12" Type="http://schemas.openxmlformats.org/officeDocument/2006/relationships/image" Target="../media/image90.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4.png"/><Relationship Id="rId5" Type="http://schemas.openxmlformats.org/officeDocument/2006/relationships/image" Target="../media/image100.png"/><Relationship Id="rId10" Type="http://schemas.openxmlformats.org/officeDocument/2006/relationships/hyperlink" Target="https://app.powerbi.com/groups/8e436704-c5c1-444b-b214-64abcec39650/reports/81f00d41-1083-428b-ab92-58637f19703c/ReportSection94cfaa7e118174a07b56?ctid=a4d2a09c-1ee5-4505-a0ae-73eed45d4091" TargetMode="External"/><Relationship Id="rId4" Type="http://schemas.openxmlformats.org/officeDocument/2006/relationships/hyperlink" Target="https://app.powerbi.com/view?r=eyJrIjoiYzcwMDJlMmYtOTY5Mi00YjBmLTk0OGYtMjNmYjI1MzJhNzU3IiwidCI6ImE0ZDJhMDljLTFlZTUtNDUwNS1hMGFlLTczZWVkNDVkNDA5MSIsImMiOjZ9" TargetMode="External"/><Relationship Id="rId9" Type="http://schemas.openxmlformats.org/officeDocument/2006/relationships/image" Target="../media/image103.png"/></Relationships>
</file>

<file path=ppt/slides/_rels/slide56.xml.rels><?xml version="1.0" encoding="UTF-8" standalone="yes"?>
<Relationships xmlns="http://schemas.openxmlformats.org/package/2006/relationships"><Relationship Id="rId8" Type="http://schemas.openxmlformats.org/officeDocument/2006/relationships/hyperlink" Target="http://www.macmiller.com/" TargetMode="External"/><Relationship Id="rId3" Type="http://schemas.openxmlformats.org/officeDocument/2006/relationships/hyperlink" Target="mailto:clean.buildings@macmiller.com" TargetMode="External"/><Relationship Id="rId7" Type="http://schemas.openxmlformats.org/officeDocument/2006/relationships/hyperlink" Target="mailto:adam@centrix-energy.com" TargetMode="External"/><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hyperlink" Target="mailto:Michael.coffey@macmiller.com" TargetMode="External"/><Relationship Id="rId5" Type="http://schemas.openxmlformats.org/officeDocument/2006/relationships/hyperlink" Target="mailto:christian@iaq-cpr.com"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cdc.gov/coronavirus/2019-ncov/community/ventilation.html" TargetMode="External"/><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hyperlink" Target="https://www.ashrae.org/technical-resources/resources" TargetMode="Externa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780F54-6889-3245-9BD0-1237B5202F1B}"/>
              </a:ext>
            </a:extLst>
          </p:cNvPr>
          <p:cNvPicPr>
            <a:picLocks noChangeAspect="1"/>
          </p:cNvPicPr>
          <p:nvPr/>
        </p:nvPicPr>
        <p:blipFill>
          <a:blip r:embed="rId2"/>
          <a:stretch>
            <a:fillRect/>
          </a:stretch>
        </p:blipFill>
        <p:spPr>
          <a:xfrm>
            <a:off x="12700" y="0"/>
            <a:ext cx="12179300" cy="6858000"/>
          </a:xfrm>
          <a:prstGeom prst="rect">
            <a:avLst/>
          </a:prstGeom>
        </p:spPr>
      </p:pic>
      <p:sp>
        <p:nvSpPr>
          <p:cNvPr id="2" name="TextBox 1">
            <a:extLst>
              <a:ext uri="{FF2B5EF4-FFF2-40B4-BE49-F238E27FC236}">
                <a16:creationId xmlns:a16="http://schemas.microsoft.com/office/drawing/2014/main" id="{721DFA80-9F62-4DF2-827B-B861A8CA4BC5}"/>
              </a:ext>
            </a:extLst>
          </p:cNvPr>
          <p:cNvSpPr txBox="1"/>
          <p:nvPr/>
        </p:nvSpPr>
        <p:spPr>
          <a:xfrm>
            <a:off x="8986345" y="2120657"/>
            <a:ext cx="3205655" cy="2308324"/>
          </a:xfrm>
          <a:prstGeom prst="rect">
            <a:avLst/>
          </a:prstGeom>
          <a:solidFill>
            <a:srgbClr val="C71330"/>
          </a:solidFill>
        </p:spPr>
        <p:txBody>
          <a:bodyPr wrap="square" rtlCol="0">
            <a:spAutoFit/>
          </a:bodyPr>
          <a:lstStyle/>
          <a:p>
            <a:pPr algn="ctr"/>
            <a:endParaRPr lang="en-US" sz="3600" b="1">
              <a:solidFill>
                <a:schemeClr val="bg1"/>
              </a:solidFill>
              <a:latin typeface="Arial" panose="020B0604020202020204" pitchFamily="34" charset="0"/>
              <a:cs typeface="Arial" panose="020B0604020202020204" pitchFamily="34" charset="0"/>
            </a:endParaRPr>
          </a:p>
          <a:p>
            <a:pPr algn="ctr"/>
            <a:r>
              <a:rPr lang="en-US" sz="3600" b="1">
                <a:solidFill>
                  <a:schemeClr val="bg1"/>
                </a:solidFill>
                <a:latin typeface="Arial" panose="020B0604020202020204" pitchFamily="34" charset="0"/>
                <a:cs typeface="Arial" panose="020B0604020202020204" pitchFamily="34" charset="0"/>
              </a:rPr>
              <a:t>HEERF &amp; ELIGIBILE UPGRADES</a:t>
            </a:r>
          </a:p>
        </p:txBody>
      </p:sp>
    </p:spTree>
    <p:extLst>
      <p:ext uri="{BB962C8B-B14F-4D97-AF65-F5344CB8AC3E}">
        <p14:creationId xmlns:p14="http://schemas.microsoft.com/office/powerpoint/2010/main" val="369903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3D4037-B167-489F-8328-64C39DA6D933}"/>
              </a:ext>
            </a:extLst>
          </p:cNvPr>
          <p:cNvSpPr/>
          <p:nvPr/>
        </p:nvSpPr>
        <p:spPr>
          <a:xfrm>
            <a:off x="0" y="0"/>
            <a:ext cx="1981200" cy="617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7" name="TextBox 6">
            <a:extLst>
              <a:ext uri="{FF2B5EF4-FFF2-40B4-BE49-F238E27FC236}">
                <a16:creationId xmlns:a16="http://schemas.microsoft.com/office/drawing/2014/main" id="{35FE352B-190C-4DE9-9F22-0BC4F9AF2836}"/>
              </a:ext>
            </a:extLst>
          </p:cNvPr>
          <p:cNvSpPr txBox="1"/>
          <p:nvPr/>
        </p:nvSpPr>
        <p:spPr>
          <a:xfrm>
            <a:off x="2345152" y="1249457"/>
            <a:ext cx="7103648" cy="4211409"/>
          </a:xfrm>
          <a:prstGeom prst="rect">
            <a:avLst/>
          </a:prstGeom>
          <a:noFill/>
        </p:spPr>
        <p:txBody>
          <a:bodyPr wrap="square" lIns="91440" tIns="45720" rIns="91440" bIns="45720" rtlCol="0" anchor="t">
            <a:spAutoFit/>
          </a:bodyPr>
          <a:lstStyle/>
          <a:p>
            <a:pPr>
              <a:spcAft>
                <a:spcPts val="1000"/>
              </a:spcAft>
            </a:pPr>
            <a:r>
              <a:rPr lang="en-US" sz="3000" b="1">
                <a:solidFill>
                  <a:schemeClr val="tx2"/>
                </a:solidFill>
                <a:latin typeface="Arial"/>
                <a:cs typeface="Arial"/>
              </a:rPr>
              <a:t>ASHRAE CORE RECOMMENDATIONS</a:t>
            </a:r>
          </a:p>
          <a:p>
            <a:pPr>
              <a:lnSpc>
                <a:spcPct val="150000"/>
              </a:lnSpc>
              <a:spcAft>
                <a:spcPts val="1000"/>
              </a:spcAft>
            </a:pPr>
            <a:r>
              <a:rPr lang="en-US" sz="1600">
                <a:solidFill>
                  <a:schemeClr val="tx2"/>
                </a:solidFill>
                <a:latin typeface="Arial"/>
                <a:cs typeface="Arial"/>
              </a:rPr>
              <a:t>The following recommendations are the basis for the detailed guidance issued by ASHRAE Epidemic Task Force. These are based on the concept that within limits, </a:t>
            </a:r>
            <a:r>
              <a:rPr lang="en-US" sz="1600" b="1">
                <a:solidFill>
                  <a:srgbClr val="C00000"/>
                </a:solidFill>
                <a:latin typeface="Arial"/>
                <a:cs typeface="Arial"/>
              </a:rPr>
              <a:t>ventilation, filtration, and air cleaners can be deployed flexibly to achieve exposure reduction goals</a:t>
            </a:r>
            <a:r>
              <a:rPr lang="en-US" sz="1600">
                <a:solidFill>
                  <a:srgbClr val="C00000"/>
                </a:solidFill>
                <a:latin typeface="Arial"/>
                <a:cs typeface="Arial"/>
              </a:rPr>
              <a:t> </a:t>
            </a:r>
            <a:r>
              <a:rPr lang="en-US" sz="1600">
                <a:solidFill>
                  <a:schemeClr val="tx2"/>
                </a:solidFill>
                <a:latin typeface="Arial"/>
                <a:cs typeface="Arial"/>
              </a:rPr>
              <a:t>subject to constraints that may include comfort, energy use, and costs. This is done by setting targets for equivalent clean air supply rate and expressing the performance of filters, air cleaners, and other removal mechanisms in these terms.</a:t>
            </a:r>
          </a:p>
          <a:p>
            <a:pPr>
              <a:lnSpc>
                <a:spcPct val="150000"/>
              </a:lnSpc>
              <a:spcAft>
                <a:spcPts val="1000"/>
              </a:spcAft>
            </a:pPr>
            <a:endParaRPr lang="en-US" sz="1400">
              <a:solidFill>
                <a:schemeClr val="tx2"/>
              </a:solidFill>
              <a:latin typeface="Arial"/>
              <a:cs typeface="Arial"/>
            </a:endParaRPr>
          </a:p>
          <a:p>
            <a:pPr>
              <a:lnSpc>
                <a:spcPct val="150000"/>
              </a:lnSpc>
              <a:spcAft>
                <a:spcPts val="1000"/>
              </a:spcAft>
            </a:pPr>
            <a:endParaRPr lang="en-US">
              <a:solidFill>
                <a:schemeClr val="tx2"/>
              </a:solidFill>
              <a:latin typeface="Arial"/>
              <a:cs typeface="Arial"/>
            </a:endParaRPr>
          </a:p>
        </p:txBody>
      </p:sp>
      <p:sp>
        <p:nvSpPr>
          <p:cNvPr id="8" name="TextBox 7">
            <a:extLst>
              <a:ext uri="{FF2B5EF4-FFF2-40B4-BE49-F238E27FC236}">
                <a16:creationId xmlns:a16="http://schemas.microsoft.com/office/drawing/2014/main" id="{CFE6B745-D18A-4604-B9BB-7DD2123D44A6}"/>
              </a:ext>
            </a:extLst>
          </p:cNvPr>
          <p:cNvSpPr txBox="1"/>
          <p:nvPr/>
        </p:nvSpPr>
        <p:spPr>
          <a:xfrm>
            <a:off x="0" y="4685605"/>
            <a:ext cx="1981200" cy="1384995"/>
          </a:xfrm>
          <a:prstGeom prst="rect">
            <a:avLst/>
          </a:prstGeom>
          <a:noFill/>
        </p:spPr>
        <p:txBody>
          <a:bodyPr wrap="square">
            <a:spAutoFit/>
          </a:bodyPr>
          <a:lstStyle/>
          <a:p>
            <a:pPr algn="l"/>
            <a:r>
              <a:rPr lang="en-US" sz="1200">
                <a:solidFill>
                  <a:schemeClr val="bg1"/>
                </a:solidFill>
                <a:ea typeface="+mn-lt"/>
                <a:cs typeface="+mn-lt"/>
                <a:hlinkClick r:id="rId3">
                  <a:extLst>
                    <a:ext uri="{A12FA001-AC4F-418D-AE19-62706E023703}">
                      <ahyp:hlinkClr xmlns:ahyp="http://schemas.microsoft.com/office/drawing/2018/hyperlinkcolor" val="tx"/>
                    </a:ext>
                  </a:extLst>
                </a:hlinkClick>
              </a:rPr>
              <a:t>https://www.ashrae.org/file%20library/technical%20resources/covid-19/core-recommendations-for-reducing-airborne-infectious-aerosol-exposure.pdf</a:t>
            </a:r>
            <a:endParaRPr lang="en-US" sz="1200">
              <a:solidFill>
                <a:schemeClr val="bg1"/>
              </a:solidFill>
            </a:endParaRPr>
          </a:p>
        </p:txBody>
      </p:sp>
      <p:pic>
        <p:nvPicPr>
          <p:cNvPr id="2" name="Picture 2" descr="ASHRAE - Wikipedia">
            <a:extLst>
              <a:ext uri="{FF2B5EF4-FFF2-40B4-BE49-F238E27FC236}">
                <a16:creationId xmlns:a16="http://schemas.microsoft.com/office/drawing/2014/main" id="{073AF31F-FC7A-4CBA-AE6B-0FDBB749A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1832" y="946048"/>
            <a:ext cx="1912374" cy="19123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9">
            <a:extLst>
              <a:ext uri="{FF2B5EF4-FFF2-40B4-BE49-F238E27FC236}">
                <a16:creationId xmlns:a16="http://schemas.microsoft.com/office/drawing/2014/main" id="{11B7EDAF-14E2-4ED7-9CD5-58ACE193AC0F}"/>
              </a:ext>
            </a:extLst>
          </p:cNvPr>
          <p:cNvPicPr>
            <a:picLocks noChangeAspect="1"/>
          </p:cNvPicPr>
          <p:nvPr/>
        </p:nvPicPr>
        <p:blipFill>
          <a:blip r:embed="rId5"/>
          <a:stretch>
            <a:fillRect/>
          </a:stretch>
        </p:blipFill>
        <p:spPr>
          <a:xfrm>
            <a:off x="-8313" y="6245988"/>
            <a:ext cx="12200313" cy="612648"/>
          </a:xfrm>
          <a:prstGeom prst="rect">
            <a:avLst/>
          </a:prstGeom>
        </p:spPr>
      </p:pic>
      <p:pic>
        <p:nvPicPr>
          <p:cNvPr id="11" name="Picture 57" descr="Logo&#10;&#10;Description automatically generated">
            <a:extLst>
              <a:ext uri="{FF2B5EF4-FFF2-40B4-BE49-F238E27FC236}">
                <a16:creationId xmlns:a16="http://schemas.microsoft.com/office/drawing/2014/main" id="{14AB87D8-655D-4825-AB4B-1F807C3DD0A5}"/>
              </a:ext>
            </a:extLst>
          </p:cNvPr>
          <p:cNvPicPr>
            <a:picLocks noChangeAspect="1"/>
          </p:cNvPicPr>
          <p:nvPr/>
        </p:nvPicPr>
        <p:blipFill>
          <a:blip r:embed="rId6"/>
          <a:stretch>
            <a:fillRect/>
          </a:stretch>
        </p:blipFill>
        <p:spPr>
          <a:xfrm>
            <a:off x="3549167" y="6371158"/>
            <a:ext cx="1247158" cy="391964"/>
          </a:xfrm>
          <a:prstGeom prst="rect">
            <a:avLst/>
          </a:prstGeom>
        </p:spPr>
      </p:pic>
      <p:pic>
        <p:nvPicPr>
          <p:cNvPr id="12" name="Picture 59" descr="Logo, company name&#10;&#10;Description automatically generated">
            <a:extLst>
              <a:ext uri="{FF2B5EF4-FFF2-40B4-BE49-F238E27FC236}">
                <a16:creationId xmlns:a16="http://schemas.microsoft.com/office/drawing/2014/main" id="{986020B3-2742-480C-AE13-388CE7EFAD8E}"/>
              </a:ext>
            </a:extLst>
          </p:cNvPr>
          <p:cNvPicPr>
            <a:picLocks noChangeAspect="1"/>
          </p:cNvPicPr>
          <p:nvPr/>
        </p:nvPicPr>
        <p:blipFill rotWithShape="1">
          <a:blip r:embed="rId7"/>
          <a:srcRect t="18143" b="34286"/>
          <a:stretch/>
        </p:blipFill>
        <p:spPr>
          <a:xfrm>
            <a:off x="2415610" y="6302414"/>
            <a:ext cx="1003118" cy="477198"/>
          </a:xfrm>
          <a:prstGeom prst="rect">
            <a:avLst/>
          </a:prstGeom>
        </p:spPr>
      </p:pic>
      <p:pic>
        <p:nvPicPr>
          <p:cNvPr id="6" name="Picture 5">
            <a:extLst>
              <a:ext uri="{FF2B5EF4-FFF2-40B4-BE49-F238E27FC236}">
                <a16:creationId xmlns:a16="http://schemas.microsoft.com/office/drawing/2014/main" id="{7575264A-6E26-42A2-969D-4644C69E84BB}"/>
              </a:ext>
            </a:extLst>
          </p:cNvPr>
          <p:cNvPicPr>
            <a:picLocks noChangeAspect="1"/>
          </p:cNvPicPr>
          <p:nvPr/>
        </p:nvPicPr>
        <p:blipFill rotWithShape="1">
          <a:blip r:embed="rId8">
            <a:alphaModFix amt="10000"/>
          </a:blip>
          <a:srcRect l="35201" t="167" r="42336" b="-1"/>
          <a:stretch/>
        </p:blipFill>
        <p:spPr>
          <a:xfrm>
            <a:off x="9448800" y="0"/>
            <a:ext cx="2743200" cy="6858000"/>
          </a:xfrm>
          <a:prstGeom prst="rect">
            <a:avLst/>
          </a:prstGeom>
        </p:spPr>
      </p:pic>
      <p:pic>
        <p:nvPicPr>
          <p:cNvPr id="3" name="Picture 6" descr="Logo&#10;&#10;Description automatically generated">
            <a:extLst>
              <a:ext uri="{FF2B5EF4-FFF2-40B4-BE49-F238E27FC236}">
                <a16:creationId xmlns:a16="http://schemas.microsoft.com/office/drawing/2014/main" id="{2AAC4B73-0F2F-4013-92E2-1D172C277AC9}"/>
              </a:ext>
            </a:extLst>
          </p:cNvPr>
          <p:cNvPicPr>
            <a:picLocks noChangeAspect="1"/>
          </p:cNvPicPr>
          <p:nvPr/>
        </p:nvPicPr>
        <p:blipFill>
          <a:blip r:embed="rId9"/>
          <a:srcRect/>
          <a:stretch/>
        </p:blipFill>
        <p:spPr>
          <a:xfrm>
            <a:off x="10737666" y="6347532"/>
            <a:ext cx="1259426" cy="409559"/>
          </a:xfrm>
          <a:prstGeom prst="rect">
            <a:avLst/>
          </a:prstGeom>
        </p:spPr>
      </p:pic>
      <p:pic>
        <p:nvPicPr>
          <p:cNvPr id="5" name="Picture 55" descr="Logo&#10;&#10;Description automatically generated with medium confidence">
            <a:extLst>
              <a:ext uri="{FF2B5EF4-FFF2-40B4-BE49-F238E27FC236}">
                <a16:creationId xmlns:a16="http://schemas.microsoft.com/office/drawing/2014/main" id="{9BBE7A37-8470-4A5B-BDB8-836A7BAEC0A1}"/>
              </a:ext>
            </a:extLst>
          </p:cNvPr>
          <p:cNvPicPr>
            <a:picLocks noChangeAspect="1"/>
          </p:cNvPicPr>
          <p:nvPr/>
        </p:nvPicPr>
        <p:blipFill>
          <a:blip r:embed="rId10"/>
          <a:stretch>
            <a:fillRect/>
          </a:stretch>
        </p:blipFill>
        <p:spPr>
          <a:xfrm>
            <a:off x="235945" y="6457764"/>
            <a:ext cx="2102367" cy="274320"/>
          </a:xfrm>
          <a:prstGeom prst="rect">
            <a:avLst/>
          </a:prstGeom>
        </p:spPr>
      </p:pic>
    </p:spTree>
    <p:extLst>
      <p:ext uri="{BB962C8B-B14F-4D97-AF65-F5344CB8AC3E}">
        <p14:creationId xmlns:p14="http://schemas.microsoft.com/office/powerpoint/2010/main" val="1759795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9">
            <a:extLst>
              <a:ext uri="{FF2B5EF4-FFF2-40B4-BE49-F238E27FC236}">
                <a16:creationId xmlns:a16="http://schemas.microsoft.com/office/drawing/2014/main" id="{85FF8FE0-A339-42C1-92EE-677B10F4DE42}"/>
              </a:ext>
            </a:extLst>
          </p:cNvPr>
          <p:cNvPicPr>
            <a:picLocks noChangeAspect="1"/>
          </p:cNvPicPr>
          <p:nvPr/>
        </p:nvPicPr>
        <p:blipFill>
          <a:blip r:embed="rId3"/>
          <a:stretch>
            <a:fillRect/>
          </a:stretch>
        </p:blipFill>
        <p:spPr>
          <a:xfrm>
            <a:off x="-8313" y="6245988"/>
            <a:ext cx="12200313" cy="612648"/>
          </a:xfrm>
          <a:prstGeom prst="rect">
            <a:avLst/>
          </a:prstGeom>
        </p:spPr>
      </p:pic>
      <p:sp>
        <p:nvSpPr>
          <p:cNvPr id="2" name="Title 1">
            <a:extLst>
              <a:ext uri="{FF2B5EF4-FFF2-40B4-BE49-F238E27FC236}">
                <a16:creationId xmlns:a16="http://schemas.microsoft.com/office/drawing/2014/main" id="{B4452A43-268A-4A4E-93C4-6AE038930957}"/>
              </a:ext>
            </a:extLst>
          </p:cNvPr>
          <p:cNvSpPr>
            <a:spLocks noGrp="1"/>
          </p:cNvSpPr>
          <p:nvPr>
            <p:ph type="title"/>
          </p:nvPr>
        </p:nvSpPr>
        <p:spPr>
          <a:xfrm>
            <a:off x="2316480" y="212725"/>
            <a:ext cx="9037320" cy="1325563"/>
          </a:xfrm>
        </p:spPr>
        <p:txBody>
          <a:bodyPr>
            <a:normAutofit/>
          </a:bodyPr>
          <a:lstStyle/>
          <a:p>
            <a:r>
              <a:rPr lang="en-US" sz="3000" b="1">
                <a:solidFill>
                  <a:srgbClr val="515456"/>
                </a:solidFill>
                <a:latin typeface="Arial" panose="020B0604020202020204" pitchFamily="34" charset="0"/>
                <a:cs typeface="Arial" panose="020B0604020202020204" pitchFamily="34" charset="0"/>
              </a:rPr>
              <a:t>ASHRAE Core Recommendations:</a:t>
            </a:r>
          </a:p>
        </p:txBody>
      </p:sp>
      <p:sp>
        <p:nvSpPr>
          <p:cNvPr id="3" name="TextBox 2">
            <a:extLst>
              <a:ext uri="{FF2B5EF4-FFF2-40B4-BE49-F238E27FC236}">
                <a16:creationId xmlns:a16="http://schemas.microsoft.com/office/drawing/2014/main" id="{ADC8887F-9096-4399-A57E-E0CE7526B70E}"/>
              </a:ext>
            </a:extLst>
          </p:cNvPr>
          <p:cNvSpPr txBox="1"/>
          <p:nvPr/>
        </p:nvSpPr>
        <p:spPr>
          <a:xfrm>
            <a:off x="2401571" y="1401775"/>
            <a:ext cx="2743200"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b="1">
                <a:solidFill>
                  <a:srgbClr val="515456"/>
                </a:solidFill>
                <a:latin typeface="Arial" panose="020B0604020202020204" pitchFamily="34" charset="0"/>
                <a:cs typeface="Arial" panose="020B0604020202020204" pitchFamily="34" charset="0"/>
              </a:rPr>
              <a:t>1. </a:t>
            </a:r>
            <a:r>
              <a:rPr lang="en-US" sz="1600" b="1" u="sng">
                <a:solidFill>
                  <a:srgbClr val="515456"/>
                </a:solidFill>
                <a:latin typeface="Arial" panose="020B0604020202020204" pitchFamily="34" charset="0"/>
                <a:cs typeface="Arial" panose="020B0604020202020204" pitchFamily="34" charset="0"/>
              </a:rPr>
              <a:t>Public Health Guidance</a:t>
            </a:r>
            <a:r>
              <a:rPr lang="en-US" sz="1600" b="1">
                <a:solidFill>
                  <a:srgbClr val="515456"/>
                </a:solidFill>
                <a:latin typeface="Arial" panose="020B0604020202020204" pitchFamily="34" charset="0"/>
                <a:cs typeface="Arial" panose="020B0604020202020204" pitchFamily="34" charset="0"/>
              </a:rPr>
              <a:t> </a:t>
            </a:r>
          </a:p>
          <a:p>
            <a:pPr algn="ctr">
              <a:spcBef>
                <a:spcPts val="600"/>
              </a:spcBef>
            </a:pPr>
            <a:r>
              <a:rPr lang="en-US" sz="1600">
                <a:solidFill>
                  <a:srgbClr val="515456"/>
                </a:solidFill>
                <a:latin typeface="Arial" panose="020B0604020202020204" pitchFamily="34" charset="0"/>
                <a:cs typeface="Arial" panose="020B0604020202020204" pitchFamily="34" charset="0"/>
              </a:rPr>
              <a:t>Follow all regulatory and statutory requirements and recommendations.</a:t>
            </a:r>
          </a:p>
        </p:txBody>
      </p:sp>
      <p:sp>
        <p:nvSpPr>
          <p:cNvPr id="6" name="Rectangle 3">
            <a:extLst>
              <a:ext uri="{FF2B5EF4-FFF2-40B4-BE49-F238E27FC236}">
                <a16:creationId xmlns:a16="http://schemas.microsoft.com/office/drawing/2014/main" id="{38E4E3BD-F3C4-4B20-8CDF-A52EC971C370}"/>
              </a:ext>
            </a:extLst>
          </p:cNvPr>
          <p:cNvSpPr/>
          <p:nvPr/>
        </p:nvSpPr>
        <p:spPr>
          <a:xfrm>
            <a:off x="0" y="0"/>
            <a:ext cx="1981200" cy="617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8" name="Picture 5">
            <a:extLst>
              <a:ext uri="{FF2B5EF4-FFF2-40B4-BE49-F238E27FC236}">
                <a16:creationId xmlns:a16="http://schemas.microsoft.com/office/drawing/2014/main" id="{F73AA7DD-04DD-43F4-8E1C-087B320D5E48}"/>
              </a:ext>
            </a:extLst>
          </p:cNvPr>
          <p:cNvPicPr>
            <a:picLocks noChangeAspect="1"/>
          </p:cNvPicPr>
          <p:nvPr/>
        </p:nvPicPr>
        <p:blipFill rotWithShape="1">
          <a:blip r:embed="rId4">
            <a:alphaModFix amt="10000"/>
          </a:blip>
          <a:srcRect l="35201" t="167" r="42336" b="-1"/>
          <a:stretch/>
        </p:blipFill>
        <p:spPr>
          <a:xfrm>
            <a:off x="9448800" y="0"/>
            <a:ext cx="2743200" cy="6858000"/>
          </a:xfrm>
          <a:prstGeom prst="rect">
            <a:avLst/>
          </a:prstGeom>
        </p:spPr>
      </p:pic>
      <p:sp>
        <p:nvSpPr>
          <p:cNvPr id="9" name="TextBox 7">
            <a:extLst>
              <a:ext uri="{FF2B5EF4-FFF2-40B4-BE49-F238E27FC236}">
                <a16:creationId xmlns:a16="http://schemas.microsoft.com/office/drawing/2014/main" id="{D8A1DFC4-B1FA-4697-8FB3-6EAA47F866CE}"/>
              </a:ext>
            </a:extLst>
          </p:cNvPr>
          <p:cNvSpPr txBox="1"/>
          <p:nvPr/>
        </p:nvSpPr>
        <p:spPr>
          <a:xfrm>
            <a:off x="0" y="4685605"/>
            <a:ext cx="1981200" cy="1384995"/>
          </a:xfrm>
          <a:prstGeom prst="rect">
            <a:avLst/>
          </a:prstGeom>
          <a:noFill/>
        </p:spPr>
        <p:txBody>
          <a:bodyPr wrap="square">
            <a:spAutoFit/>
          </a:bodyPr>
          <a:lstStyle/>
          <a:p>
            <a:pPr algn="l"/>
            <a:r>
              <a:rPr lang="en-US" sz="1200">
                <a:solidFill>
                  <a:schemeClr val="bg1"/>
                </a:solidFill>
                <a:ea typeface="+mn-lt"/>
                <a:cs typeface="+mn-lt"/>
                <a:hlinkClick r:id="rId5">
                  <a:extLst>
                    <a:ext uri="{A12FA001-AC4F-418D-AE19-62706E023703}">
                      <ahyp:hlinkClr xmlns:ahyp="http://schemas.microsoft.com/office/drawing/2018/hyperlinkcolor" val="tx"/>
                    </a:ext>
                  </a:extLst>
                </a:hlinkClick>
              </a:rPr>
              <a:t>https://www.ashrae.org/file%20library/technical%20resources/covid-19/core-recommendations-for-reducing-airborne-infectious-aerosol-exposure.pdf</a:t>
            </a:r>
            <a:endParaRPr lang="en-US" sz="1200">
              <a:solidFill>
                <a:schemeClr val="bg1"/>
              </a:solidFill>
            </a:endParaRPr>
          </a:p>
        </p:txBody>
      </p:sp>
      <p:sp>
        <p:nvSpPr>
          <p:cNvPr id="22" name="TextBox 21">
            <a:extLst>
              <a:ext uri="{FF2B5EF4-FFF2-40B4-BE49-F238E27FC236}">
                <a16:creationId xmlns:a16="http://schemas.microsoft.com/office/drawing/2014/main" id="{C193E2EC-2C27-4850-BE69-92D609BC28F3}"/>
              </a:ext>
            </a:extLst>
          </p:cNvPr>
          <p:cNvSpPr txBox="1"/>
          <p:nvPr/>
        </p:nvSpPr>
        <p:spPr>
          <a:xfrm>
            <a:off x="5914579" y="4347051"/>
            <a:ext cx="2834641" cy="1031051"/>
          </a:xfrm>
          <a:prstGeom prst="rect">
            <a:avLst/>
          </a:prstGeom>
          <a:noFill/>
        </p:spPr>
        <p:txBody>
          <a:bodyPr wrap="square">
            <a:spAutoFit/>
          </a:bodyPr>
          <a:lstStyle/>
          <a:p>
            <a:pPr algn="ctr">
              <a:lnSpc>
                <a:spcPct val="150000"/>
              </a:lnSpc>
            </a:pPr>
            <a:r>
              <a:rPr lang="en-US" sz="1600" b="1">
                <a:solidFill>
                  <a:srgbClr val="515456"/>
                </a:solidFill>
                <a:latin typeface="Arial" panose="020B0604020202020204" pitchFamily="34" charset="0"/>
                <a:cs typeface="Arial" panose="020B0604020202020204" pitchFamily="34" charset="0"/>
              </a:rPr>
              <a:t>5. </a:t>
            </a:r>
            <a:r>
              <a:rPr lang="en-US" sz="1600" b="1" u="sng">
                <a:solidFill>
                  <a:srgbClr val="515456"/>
                </a:solidFill>
                <a:latin typeface="Arial" panose="020B0604020202020204" pitchFamily="34" charset="0"/>
                <a:cs typeface="Arial" panose="020B0604020202020204" pitchFamily="34" charset="0"/>
              </a:rPr>
              <a:t>System Commissioning</a:t>
            </a:r>
            <a:r>
              <a:rPr lang="en-US" sz="1600" b="1">
                <a:solidFill>
                  <a:srgbClr val="515456"/>
                </a:solidFill>
                <a:latin typeface="Arial" panose="020B0604020202020204" pitchFamily="34" charset="0"/>
                <a:cs typeface="Arial" panose="020B0604020202020204" pitchFamily="34" charset="0"/>
              </a:rPr>
              <a:t> </a:t>
            </a:r>
          </a:p>
          <a:p>
            <a:pPr algn="ctr">
              <a:spcBef>
                <a:spcPts val="600"/>
              </a:spcBef>
            </a:pPr>
            <a:r>
              <a:rPr lang="en-US" sz="1600">
                <a:solidFill>
                  <a:srgbClr val="515456"/>
                </a:solidFill>
                <a:latin typeface="Arial" panose="020B0604020202020204" pitchFamily="34" charset="0"/>
                <a:cs typeface="Arial" panose="020B0604020202020204" pitchFamily="34" charset="0"/>
              </a:rPr>
              <a:t>Verify HVAC systems </a:t>
            </a:r>
          </a:p>
          <a:p>
            <a:pPr algn="ctr"/>
            <a:r>
              <a:rPr lang="en-US" sz="1600">
                <a:solidFill>
                  <a:srgbClr val="515456"/>
                </a:solidFill>
                <a:latin typeface="Arial" panose="020B0604020202020204" pitchFamily="34" charset="0"/>
                <a:cs typeface="Arial" panose="020B0604020202020204" pitchFamily="34" charset="0"/>
              </a:rPr>
              <a:t>are functioning as designed.</a:t>
            </a:r>
            <a:endParaRPr lang="en-US" sz="1600"/>
          </a:p>
        </p:txBody>
      </p:sp>
      <p:sp>
        <p:nvSpPr>
          <p:cNvPr id="26" name="TextBox 25">
            <a:extLst>
              <a:ext uri="{FF2B5EF4-FFF2-40B4-BE49-F238E27FC236}">
                <a16:creationId xmlns:a16="http://schemas.microsoft.com/office/drawing/2014/main" id="{39FD71FD-F336-4DCD-BB84-C06BBB567052}"/>
              </a:ext>
            </a:extLst>
          </p:cNvPr>
          <p:cNvSpPr txBox="1"/>
          <p:nvPr/>
        </p:nvSpPr>
        <p:spPr>
          <a:xfrm>
            <a:off x="4111624" y="2871021"/>
            <a:ext cx="3185161" cy="1031051"/>
          </a:xfrm>
          <a:prstGeom prst="rect">
            <a:avLst/>
          </a:prstGeom>
          <a:noFill/>
        </p:spPr>
        <p:txBody>
          <a:bodyPr wrap="square">
            <a:spAutoFit/>
          </a:bodyPr>
          <a:lstStyle/>
          <a:p>
            <a:pPr algn="ctr">
              <a:lnSpc>
                <a:spcPct val="150000"/>
              </a:lnSpc>
            </a:pPr>
            <a:r>
              <a:rPr lang="en-US" sz="1600" b="1">
                <a:solidFill>
                  <a:srgbClr val="515456"/>
                </a:solidFill>
                <a:latin typeface="Arial" panose="020B0604020202020204" pitchFamily="34" charset="0"/>
                <a:cs typeface="Arial" panose="020B0604020202020204" pitchFamily="34" charset="0"/>
              </a:rPr>
              <a:t>3. </a:t>
            </a:r>
            <a:r>
              <a:rPr lang="en-US" sz="1600" b="1" u="sng">
                <a:solidFill>
                  <a:srgbClr val="515456"/>
                </a:solidFill>
                <a:latin typeface="Arial" panose="020B0604020202020204" pitchFamily="34" charset="0"/>
                <a:cs typeface="Arial" panose="020B0604020202020204" pitchFamily="34" charset="0"/>
              </a:rPr>
              <a:t> Air Distribution</a:t>
            </a:r>
            <a:r>
              <a:rPr lang="en-US" sz="1600" b="1">
                <a:solidFill>
                  <a:srgbClr val="515456"/>
                </a:solidFill>
                <a:latin typeface="Arial" panose="020B0604020202020204" pitchFamily="34" charset="0"/>
                <a:cs typeface="Arial" panose="020B0604020202020204" pitchFamily="34" charset="0"/>
              </a:rPr>
              <a:t> </a:t>
            </a:r>
          </a:p>
          <a:p>
            <a:pPr algn="ctr">
              <a:spcBef>
                <a:spcPts val="600"/>
              </a:spcBef>
            </a:pPr>
            <a:r>
              <a:rPr lang="en-US" sz="1600">
                <a:solidFill>
                  <a:srgbClr val="515456"/>
                </a:solidFill>
                <a:latin typeface="Arial" panose="020B0604020202020204" pitchFamily="34" charset="0"/>
                <a:cs typeface="Arial" panose="020B0604020202020204" pitchFamily="34" charset="0"/>
              </a:rPr>
              <a:t>Avoid strong currents that may </a:t>
            </a:r>
          </a:p>
          <a:p>
            <a:pPr algn="ctr"/>
            <a:r>
              <a:rPr lang="en-US" sz="1600">
                <a:solidFill>
                  <a:srgbClr val="515456"/>
                </a:solidFill>
                <a:latin typeface="Arial" panose="020B0604020202020204" pitchFamily="34" charset="0"/>
                <a:cs typeface="Arial" panose="020B0604020202020204" pitchFamily="34" charset="0"/>
              </a:rPr>
              <a:t>increase direct transmission.</a:t>
            </a:r>
          </a:p>
        </p:txBody>
      </p:sp>
      <p:pic>
        <p:nvPicPr>
          <p:cNvPr id="34" name="Picture 33">
            <a:extLst>
              <a:ext uri="{FF2B5EF4-FFF2-40B4-BE49-F238E27FC236}">
                <a16:creationId xmlns:a16="http://schemas.microsoft.com/office/drawing/2014/main" id="{41751120-827F-4A97-802E-464DFE7EB5FF}"/>
              </a:ext>
            </a:extLst>
          </p:cNvPr>
          <p:cNvPicPr>
            <a:picLocks noChangeAspect="1"/>
          </p:cNvPicPr>
          <p:nvPr/>
        </p:nvPicPr>
        <p:blipFill>
          <a:blip r:embed="rId6"/>
          <a:stretch>
            <a:fillRect/>
          </a:stretch>
        </p:blipFill>
        <p:spPr>
          <a:xfrm>
            <a:off x="2331342" y="4317064"/>
            <a:ext cx="2883658" cy="1347333"/>
          </a:xfrm>
          <a:prstGeom prst="rect">
            <a:avLst/>
          </a:prstGeom>
        </p:spPr>
      </p:pic>
      <p:sp>
        <p:nvSpPr>
          <p:cNvPr id="12" name="TextBox 11">
            <a:extLst>
              <a:ext uri="{FF2B5EF4-FFF2-40B4-BE49-F238E27FC236}">
                <a16:creationId xmlns:a16="http://schemas.microsoft.com/office/drawing/2014/main" id="{FAA7671A-AEE5-40E0-8DF6-C9D53FA18A1C}"/>
              </a:ext>
            </a:extLst>
          </p:cNvPr>
          <p:cNvSpPr txBox="1"/>
          <p:nvPr/>
        </p:nvSpPr>
        <p:spPr>
          <a:xfrm>
            <a:off x="5480051" y="1401775"/>
            <a:ext cx="388839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b="1">
                <a:solidFill>
                  <a:srgbClr val="C00000"/>
                </a:solidFill>
                <a:latin typeface="Arial" panose="020B0604020202020204" pitchFamily="34" charset="0"/>
                <a:cs typeface="Arial" panose="020B0604020202020204" pitchFamily="34" charset="0"/>
              </a:rPr>
              <a:t>2. </a:t>
            </a:r>
            <a:r>
              <a:rPr lang="en-US" sz="1600" b="1" u="sng">
                <a:solidFill>
                  <a:srgbClr val="C00000"/>
                </a:solidFill>
                <a:latin typeface="Arial" panose="020B0604020202020204" pitchFamily="34" charset="0"/>
                <a:cs typeface="Arial" panose="020B0604020202020204" pitchFamily="34" charset="0"/>
              </a:rPr>
              <a:t>Ventilation, Filtration, Air Cleaning</a:t>
            </a:r>
          </a:p>
          <a:p>
            <a:pPr algn="ctr">
              <a:spcBef>
                <a:spcPts val="600"/>
              </a:spcBef>
            </a:pPr>
            <a:r>
              <a:rPr lang="en-US" sz="1600">
                <a:solidFill>
                  <a:srgbClr val="515456"/>
                </a:solidFill>
                <a:latin typeface="Arial" panose="020B0604020202020204" pitchFamily="34" charset="0"/>
                <a:cs typeface="Arial" panose="020B0604020202020204" pitchFamily="34" charset="0"/>
              </a:rPr>
              <a:t>Increased levels for </a:t>
            </a:r>
          </a:p>
          <a:p>
            <a:pPr algn="ctr">
              <a:spcBef>
                <a:spcPts val="600"/>
              </a:spcBef>
            </a:pPr>
            <a:r>
              <a:rPr lang="en-US" sz="1600">
                <a:solidFill>
                  <a:srgbClr val="515456"/>
                </a:solidFill>
                <a:latin typeface="Arial" panose="020B0604020202020204" pitchFamily="34" charset="0"/>
                <a:cs typeface="Arial" panose="020B0604020202020204" pitchFamily="34" charset="0"/>
              </a:rPr>
              <a:t>added safety.</a:t>
            </a:r>
          </a:p>
        </p:txBody>
      </p:sp>
      <p:pic>
        <p:nvPicPr>
          <p:cNvPr id="15" name="Picture 57" descr="Logo&#10;&#10;Description automatically generated">
            <a:extLst>
              <a:ext uri="{FF2B5EF4-FFF2-40B4-BE49-F238E27FC236}">
                <a16:creationId xmlns:a16="http://schemas.microsoft.com/office/drawing/2014/main" id="{9C6BEB6D-7975-4ED2-84FA-407F72640EAC}"/>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6" name="Picture 59" descr="Logo, company name&#10;&#10;Description automatically generated">
            <a:extLst>
              <a:ext uri="{FF2B5EF4-FFF2-40B4-BE49-F238E27FC236}">
                <a16:creationId xmlns:a16="http://schemas.microsoft.com/office/drawing/2014/main" id="{8BC185C7-7F28-41CC-B64C-72C9F5203A2D}"/>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4" name="Picture 6" descr="Logo&#10;&#10;Description automatically generated">
            <a:extLst>
              <a:ext uri="{FF2B5EF4-FFF2-40B4-BE49-F238E27FC236}">
                <a16:creationId xmlns:a16="http://schemas.microsoft.com/office/drawing/2014/main" id="{870AE8AF-B393-406F-AC10-A7F8D14543C0}"/>
              </a:ext>
            </a:extLst>
          </p:cNvPr>
          <p:cNvPicPr>
            <a:picLocks noChangeAspect="1"/>
          </p:cNvPicPr>
          <p:nvPr/>
        </p:nvPicPr>
        <p:blipFill>
          <a:blip r:embed="rId9"/>
          <a:srcRect/>
          <a:stretch/>
        </p:blipFill>
        <p:spPr>
          <a:xfrm>
            <a:off x="10737666" y="6347532"/>
            <a:ext cx="1259426" cy="409559"/>
          </a:xfrm>
          <a:prstGeom prst="rect">
            <a:avLst/>
          </a:prstGeom>
        </p:spPr>
      </p:pic>
      <p:pic>
        <p:nvPicPr>
          <p:cNvPr id="5" name="Picture 55" descr="Logo&#10;&#10;Description automatically generated with medium confidence">
            <a:extLst>
              <a:ext uri="{FF2B5EF4-FFF2-40B4-BE49-F238E27FC236}">
                <a16:creationId xmlns:a16="http://schemas.microsoft.com/office/drawing/2014/main" id="{AC8A512F-2064-4DD2-9A0A-DC4BE48C33E3}"/>
              </a:ext>
            </a:extLst>
          </p:cNvPr>
          <p:cNvPicPr>
            <a:picLocks noChangeAspect="1"/>
          </p:cNvPicPr>
          <p:nvPr/>
        </p:nvPicPr>
        <p:blipFill>
          <a:blip r:embed="rId10"/>
          <a:stretch>
            <a:fillRect/>
          </a:stretch>
        </p:blipFill>
        <p:spPr>
          <a:xfrm>
            <a:off x="235945" y="6457764"/>
            <a:ext cx="2102367" cy="274320"/>
          </a:xfrm>
          <a:prstGeom prst="rect">
            <a:avLst/>
          </a:prstGeom>
        </p:spPr>
      </p:pic>
    </p:spTree>
    <p:extLst>
      <p:ext uri="{BB962C8B-B14F-4D97-AF65-F5344CB8AC3E}">
        <p14:creationId xmlns:p14="http://schemas.microsoft.com/office/powerpoint/2010/main" val="2492411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A081-CA51-439B-856D-6313C193F0FC}"/>
              </a:ext>
            </a:extLst>
          </p:cNvPr>
          <p:cNvSpPr/>
          <p:nvPr/>
        </p:nvSpPr>
        <p:spPr>
          <a:xfrm>
            <a:off x="-8313" y="0"/>
            <a:ext cx="12192000" cy="6858000"/>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84A4A39-8F5C-4318-8448-B83F10F624C6}"/>
              </a:ext>
            </a:extLst>
          </p:cNvPr>
          <p:cNvPicPr>
            <a:picLocks noChangeAspect="1"/>
          </p:cNvPicPr>
          <p:nvPr/>
        </p:nvPicPr>
        <p:blipFill>
          <a:blip r:embed="rId3">
            <a:alphaModFix amt="10000"/>
          </a:blip>
          <a:stretch>
            <a:fillRect/>
          </a:stretch>
        </p:blipFill>
        <p:spPr>
          <a:xfrm>
            <a:off x="0" y="0"/>
            <a:ext cx="12192000" cy="6857290"/>
          </a:xfrm>
          <a:prstGeom prst="rect">
            <a:avLst/>
          </a:prstGeom>
        </p:spPr>
      </p:pic>
      <p:pic>
        <p:nvPicPr>
          <p:cNvPr id="6" name="Picture 5">
            <a:extLst>
              <a:ext uri="{FF2B5EF4-FFF2-40B4-BE49-F238E27FC236}">
                <a16:creationId xmlns:a16="http://schemas.microsoft.com/office/drawing/2014/main" id="{BBAE64CB-FE30-4C7A-8872-C03F1C580DE4}"/>
              </a:ext>
            </a:extLst>
          </p:cNvPr>
          <p:cNvPicPr>
            <a:picLocks noChangeAspect="1"/>
          </p:cNvPicPr>
          <p:nvPr/>
        </p:nvPicPr>
        <p:blipFill>
          <a:blip r:embed="rId4"/>
          <a:stretch>
            <a:fillRect/>
          </a:stretch>
        </p:blipFill>
        <p:spPr>
          <a:xfrm>
            <a:off x="9570710" y="6248400"/>
            <a:ext cx="2222500" cy="279400"/>
          </a:xfrm>
          <a:prstGeom prst="rect">
            <a:avLst/>
          </a:prstGeom>
        </p:spPr>
      </p:pic>
      <p:sp>
        <p:nvSpPr>
          <p:cNvPr id="7" name="Title 1">
            <a:extLst>
              <a:ext uri="{FF2B5EF4-FFF2-40B4-BE49-F238E27FC236}">
                <a16:creationId xmlns:a16="http://schemas.microsoft.com/office/drawing/2014/main" id="{9EABC921-F759-40AB-8678-00DD7B8F02B5}"/>
              </a:ext>
            </a:extLst>
          </p:cNvPr>
          <p:cNvSpPr>
            <a:spLocks noGrp="1"/>
          </p:cNvSpPr>
          <p:nvPr>
            <p:ph type="title"/>
          </p:nvPr>
        </p:nvSpPr>
        <p:spPr>
          <a:xfrm>
            <a:off x="581890" y="138994"/>
            <a:ext cx="10507287" cy="1325563"/>
          </a:xfrm>
        </p:spPr>
        <p:txBody>
          <a:bodyPr>
            <a:normAutofit/>
          </a:bodyPr>
          <a:lstStyle/>
          <a:p>
            <a:r>
              <a:rPr lang="en-US" sz="4000" b="1">
                <a:solidFill>
                  <a:schemeClr val="bg1"/>
                </a:solidFill>
                <a:latin typeface="Arial" panose="020B0604020202020204" pitchFamily="34" charset="0"/>
                <a:cs typeface="Arial" panose="020B0604020202020204" pitchFamily="34" charset="0"/>
              </a:rPr>
              <a:t>Recommendation #2:</a:t>
            </a:r>
            <a:br>
              <a:rPr lang="en-US" sz="4000" b="1">
                <a:solidFill>
                  <a:schemeClr val="bg1"/>
                </a:solidFill>
                <a:latin typeface="Arial" panose="020B0604020202020204" pitchFamily="34" charset="0"/>
                <a:cs typeface="Arial" panose="020B0604020202020204" pitchFamily="34" charset="0"/>
              </a:rPr>
            </a:br>
            <a:r>
              <a:rPr lang="en-US" sz="4000" b="1">
                <a:solidFill>
                  <a:schemeClr val="bg1"/>
                </a:solidFill>
                <a:latin typeface="Arial" panose="020B0604020202020204" pitchFamily="34" charset="0"/>
                <a:cs typeface="Arial" panose="020B0604020202020204" pitchFamily="34" charset="0"/>
              </a:rPr>
              <a:t>Ventilation, Filtration, Air Cleaning</a:t>
            </a:r>
          </a:p>
        </p:txBody>
      </p:sp>
      <mc:AlternateContent xmlns:mc="http://schemas.openxmlformats.org/markup-compatibility/2006" xmlns:psez="http://schemas.microsoft.com/office/powerpoint/2016/sectionzoom">
        <mc:Choice Requires="psez">
          <p:graphicFrame>
            <p:nvGraphicFramePr>
              <p:cNvPr id="10" name="Section Zoom 9">
                <a:extLst>
                  <a:ext uri="{FF2B5EF4-FFF2-40B4-BE49-F238E27FC236}">
                    <a16:creationId xmlns:a16="http://schemas.microsoft.com/office/drawing/2014/main" id="{1E9C9FEA-170B-489F-9DCA-E68D58706372}"/>
                  </a:ext>
                </a:extLst>
              </p:cNvPr>
              <p:cNvGraphicFramePr>
                <a:graphicFrameLocks noChangeAspect="1"/>
              </p:cNvGraphicFramePr>
              <p:nvPr>
                <p:extLst>
                  <p:ext uri="{D42A27DB-BD31-4B8C-83A1-F6EECF244321}">
                    <p14:modId xmlns:p14="http://schemas.microsoft.com/office/powerpoint/2010/main" val="1897163976"/>
                  </p:ext>
                </p:extLst>
              </p:nvPr>
            </p:nvGraphicFramePr>
            <p:xfrm>
              <a:off x="685800" y="2196482"/>
              <a:ext cx="3048000" cy="1714500"/>
            </p:xfrm>
            <a:graphic>
              <a:graphicData uri="http://schemas.microsoft.com/office/powerpoint/2016/sectionzoom">
                <psez:sectionZm>
                  <psez:sectionZmObj sectionId="{05149D90-99AB-42F2-B2F8-A28581C7BDB1}">
                    <psez:zmPr id="{89F20403-92CB-4804-B9AD-F9C8177B4EB5}"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0" name="Section Zoom 9">
                <a:hlinkClick r:id="rId6" action="ppaction://hlinksldjump"/>
                <a:extLst>
                  <a:ext uri="{FF2B5EF4-FFF2-40B4-BE49-F238E27FC236}">
                    <a16:creationId xmlns:a16="http://schemas.microsoft.com/office/drawing/2014/main" id="{1E9C9FEA-170B-489F-9DCA-E68D58706372}"/>
                  </a:ext>
                </a:extLst>
              </p:cNvPr>
              <p:cNvPicPr>
                <a:picLocks noGrp="1" noRot="1" noChangeAspect="1" noMove="1" noResize="1" noEditPoints="1" noAdjustHandles="1" noChangeArrowheads="1" noChangeShapeType="1"/>
              </p:cNvPicPr>
              <p:nvPr/>
            </p:nvPicPr>
            <p:blipFill>
              <a:blip r:embed="rId7"/>
              <a:stretch>
                <a:fillRect/>
              </a:stretch>
            </p:blipFill>
            <p:spPr>
              <a:xfrm>
                <a:off x="685800" y="219648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2" name="Section Zoom 11">
                <a:extLst>
                  <a:ext uri="{FF2B5EF4-FFF2-40B4-BE49-F238E27FC236}">
                    <a16:creationId xmlns:a16="http://schemas.microsoft.com/office/drawing/2014/main" id="{4211D466-E795-444B-86A0-0D2CD137AE0D}"/>
                  </a:ext>
                </a:extLst>
              </p:cNvPr>
              <p:cNvGraphicFramePr>
                <a:graphicFrameLocks noChangeAspect="1"/>
              </p:cNvGraphicFramePr>
              <p:nvPr>
                <p:extLst>
                  <p:ext uri="{D42A27DB-BD31-4B8C-83A1-F6EECF244321}">
                    <p14:modId xmlns:p14="http://schemas.microsoft.com/office/powerpoint/2010/main" val="1626782813"/>
                  </p:ext>
                </p:extLst>
              </p:nvPr>
            </p:nvGraphicFramePr>
            <p:xfrm>
              <a:off x="4563687" y="2196482"/>
              <a:ext cx="3048000" cy="1714500"/>
            </p:xfrm>
            <a:graphic>
              <a:graphicData uri="http://schemas.microsoft.com/office/powerpoint/2016/sectionzoom">
                <psez:sectionZm>
                  <psez:sectionZmObj sectionId="{97B00446-8056-42BB-BCBC-F2486DBA8C30}">
                    <psez:zmPr id="{5287BB44-D3E5-4E56-BE45-5F9DA98F1853}"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2" name="Section Zoom 11">
                <a:hlinkClick r:id="rId9" action="ppaction://hlinksldjump"/>
                <a:extLst>
                  <a:ext uri="{FF2B5EF4-FFF2-40B4-BE49-F238E27FC236}">
                    <a16:creationId xmlns:a16="http://schemas.microsoft.com/office/drawing/2014/main" id="{4211D466-E795-444B-86A0-0D2CD137AE0D}"/>
                  </a:ext>
                </a:extLst>
              </p:cNvPr>
              <p:cNvPicPr>
                <a:picLocks noGrp="1" noRot="1" noChangeAspect="1" noMove="1" noResize="1" noEditPoints="1" noAdjustHandles="1" noChangeArrowheads="1" noChangeShapeType="1"/>
              </p:cNvPicPr>
              <p:nvPr/>
            </p:nvPicPr>
            <p:blipFill>
              <a:blip r:embed="rId10"/>
              <a:stretch>
                <a:fillRect/>
              </a:stretch>
            </p:blipFill>
            <p:spPr>
              <a:xfrm>
                <a:off x="4563687" y="219648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4" name="Section Zoom 13">
                <a:extLst>
                  <a:ext uri="{FF2B5EF4-FFF2-40B4-BE49-F238E27FC236}">
                    <a16:creationId xmlns:a16="http://schemas.microsoft.com/office/drawing/2014/main" id="{7F971544-CF47-401F-8875-BABD7BD55168}"/>
                  </a:ext>
                </a:extLst>
              </p:cNvPr>
              <p:cNvGraphicFramePr>
                <a:graphicFrameLocks noChangeAspect="1"/>
              </p:cNvGraphicFramePr>
              <p:nvPr>
                <p:extLst>
                  <p:ext uri="{D42A27DB-BD31-4B8C-83A1-F6EECF244321}">
                    <p14:modId xmlns:p14="http://schemas.microsoft.com/office/powerpoint/2010/main" val="2267615336"/>
                  </p:ext>
                </p:extLst>
              </p:nvPr>
            </p:nvGraphicFramePr>
            <p:xfrm>
              <a:off x="8458200" y="2196482"/>
              <a:ext cx="3048000" cy="1714500"/>
            </p:xfrm>
            <a:graphic>
              <a:graphicData uri="http://schemas.microsoft.com/office/powerpoint/2016/sectionzoom">
                <psez:sectionZm>
                  <psez:sectionZmObj sectionId="{5E68B939-DA28-4CF8-9983-1D5A284E00F7}">
                    <psez:zmPr id="{DA53FA0A-F166-4E8B-9C8A-3A4E4D240FB0}" transitionDur="1000">
                      <p166:blipFill xmlns:p166="http://schemas.microsoft.com/office/powerpoint/2016/6/main">
                        <a:blip r:embed="rId11"/>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4" name="Section Zoom 13">
                <a:hlinkClick r:id="rId12" action="ppaction://hlinksldjump"/>
                <a:extLst>
                  <a:ext uri="{FF2B5EF4-FFF2-40B4-BE49-F238E27FC236}">
                    <a16:creationId xmlns:a16="http://schemas.microsoft.com/office/drawing/2014/main" id="{7F971544-CF47-401F-8875-BABD7BD55168}"/>
                  </a:ext>
                </a:extLst>
              </p:cNvPr>
              <p:cNvPicPr>
                <a:picLocks noGrp="1" noRot="1" noChangeAspect="1" noMove="1" noResize="1" noEditPoints="1" noAdjustHandles="1" noChangeArrowheads="1" noChangeShapeType="1"/>
              </p:cNvPicPr>
              <p:nvPr/>
            </p:nvPicPr>
            <p:blipFill>
              <a:blip r:embed="rId13"/>
              <a:stretch>
                <a:fillRect/>
              </a:stretch>
            </p:blipFill>
            <p:spPr>
              <a:xfrm>
                <a:off x="8458200" y="219648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6" name="Section Zoom 15">
                <a:extLst>
                  <a:ext uri="{FF2B5EF4-FFF2-40B4-BE49-F238E27FC236}">
                    <a16:creationId xmlns:a16="http://schemas.microsoft.com/office/drawing/2014/main" id="{FB42F39D-5C02-4F23-9386-C4E086AEC409}"/>
                  </a:ext>
                </a:extLst>
              </p:cNvPr>
              <p:cNvGraphicFramePr>
                <a:graphicFrameLocks noChangeAspect="1"/>
              </p:cNvGraphicFramePr>
              <p:nvPr>
                <p:extLst>
                  <p:ext uri="{D42A27DB-BD31-4B8C-83A1-F6EECF244321}">
                    <p14:modId xmlns:p14="http://schemas.microsoft.com/office/powerpoint/2010/main" val="4121768114"/>
                  </p:ext>
                </p:extLst>
              </p:nvPr>
            </p:nvGraphicFramePr>
            <p:xfrm>
              <a:off x="685800" y="4911620"/>
              <a:ext cx="3048000" cy="1714500"/>
            </p:xfrm>
            <a:graphic>
              <a:graphicData uri="http://schemas.microsoft.com/office/powerpoint/2016/sectionzoom">
                <psez:sectionZm>
                  <psez:sectionZmObj sectionId="{B43966A6-034D-4B31-9510-EC54B38C04BF}">
                    <psez:zmPr id="{0FEF9B6E-BDE3-463E-994E-C3B2F8D80F64}" transitionDur="1000">
                      <p166:blipFill xmlns:p166="http://schemas.microsoft.com/office/powerpoint/2016/6/main">
                        <a:blip r:embed="rId14"/>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6" name="Section Zoom 15">
                <a:hlinkClick r:id="rId15" action="ppaction://hlinksldjump"/>
                <a:extLst>
                  <a:ext uri="{FF2B5EF4-FFF2-40B4-BE49-F238E27FC236}">
                    <a16:creationId xmlns:a16="http://schemas.microsoft.com/office/drawing/2014/main" id="{FB42F39D-5C02-4F23-9386-C4E086AEC409}"/>
                  </a:ext>
                </a:extLst>
              </p:cNvPr>
              <p:cNvPicPr>
                <a:picLocks noGrp="1" noRot="1" noChangeAspect="1" noMove="1" noResize="1" noEditPoints="1" noAdjustHandles="1" noChangeArrowheads="1" noChangeShapeType="1"/>
              </p:cNvPicPr>
              <p:nvPr/>
            </p:nvPicPr>
            <p:blipFill>
              <a:blip r:embed="rId16"/>
              <a:stretch>
                <a:fillRect/>
              </a:stretch>
            </p:blipFill>
            <p:spPr>
              <a:xfrm>
                <a:off x="685800" y="4911620"/>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8" name="Section Zoom 17">
                <a:extLst>
                  <a:ext uri="{FF2B5EF4-FFF2-40B4-BE49-F238E27FC236}">
                    <a16:creationId xmlns:a16="http://schemas.microsoft.com/office/drawing/2014/main" id="{EF1205C6-A833-4FE3-9D13-6AB4F7D339C4}"/>
                  </a:ext>
                </a:extLst>
              </p:cNvPr>
              <p:cNvGraphicFramePr>
                <a:graphicFrameLocks noChangeAspect="1"/>
              </p:cNvGraphicFramePr>
              <p:nvPr>
                <p:extLst>
                  <p:ext uri="{D42A27DB-BD31-4B8C-83A1-F6EECF244321}">
                    <p14:modId xmlns:p14="http://schemas.microsoft.com/office/powerpoint/2010/main" val="2821697707"/>
                  </p:ext>
                </p:extLst>
              </p:nvPr>
            </p:nvGraphicFramePr>
            <p:xfrm>
              <a:off x="4563687" y="4911620"/>
              <a:ext cx="3048000" cy="1714500"/>
            </p:xfrm>
            <a:graphic>
              <a:graphicData uri="http://schemas.microsoft.com/office/powerpoint/2016/sectionzoom">
                <psez:sectionZm>
                  <psez:sectionZmObj sectionId="{31903090-C461-4DE7-B5BE-98B5967573D5}">
                    <psez:zmPr id="{E623E191-14A9-466D-97CC-3547459CEAE3}" returnToParent="0" transitionDur="1000">
                      <p166:blipFill xmlns:p166="http://schemas.microsoft.com/office/powerpoint/2016/6/main">
                        <a:blip r:embed="rId17"/>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8" name="Section Zoom 17">
                <a:hlinkClick r:id="rId18" action="ppaction://hlinksldjump"/>
                <a:extLst>
                  <a:ext uri="{FF2B5EF4-FFF2-40B4-BE49-F238E27FC236}">
                    <a16:creationId xmlns:a16="http://schemas.microsoft.com/office/drawing/2014/main" id="{EF1205C6-A833-4FE3-9D13-6AB4F7D339C4}"/>
                  </a:ext>
                </a:extLst>
              </p:cNvPr>
              <p:cNvPicPr>
                <a:picLocks noGrp="1" noRot="1" noChangeAspect="1" noMove="1" noResize="1" noEditPoints="1" noAdjustHandles="1" noChangeArrowheads="1" noChangeShapeType="1"/>
              </p:cNvPicPr>
              <p:nvPr/>
            </p:nvPicPr>
            <p:blipFill>
              <a:blip r:embed="rId19"/>
              <a:stretch>
                <a:fillRect/>
              </a:stretch>
            </p:blipFill>
            <p:spPr>
              <a:xfrm>
                <a:off x="4563687" y="4911620"/>
                <a:ext cx="3048000" cy="1714500"/>
              </a:xfrm>
              <a:prstGeom prst="rect">
                <a:avLst/>
              </a:prstGeom>
              <a:ln w="3175">
                <a:solidFill>
                  <a:prstClr val="ltGray"/>
                </a:solidFill>
              </a:ln>
            </p:spPr>
          </p:pic>
        </mc:Fallback>
      </mc:AlternateContent>
      <p:sp>
        <p:nvSpPr>
          <p:cNvPr id="8" name="Content Placeholder 2">
            <a:extLst>
              <a:ext uri="{FF2B5EF4-FFF2-40B4-BE49-F238E27FC236}">
                <a16:creationId xmlns:a16="http://schemas.microsoft.com/office/drawing/2014/main" id="{99BEB459-042F-478C-B0A3-74DB427A53FD}"/>
              </a:ext>
            </a:extLst>
          </p:cNvPr>
          <p:cNvSpPr>
            <a:spLocks noGrp="1"/>
          </p:cNvSpPr>
          <p:nvPr>
            <p:ph idx="1"/>
          </p:nvPr>
        </p:nvSpPr>
        <p:spPr>
          <a:xfrm>
            <a:off x="829772" y="1733624"/>
            <a:ext cx="2760057" cy="362487"/>
          </a:xfrm>
        </p:spPr>
        <p:txBody>
          <a:bodyPr vert="horz" lIns="91440" tIns="45720" rIns="91440" bIns="45720" rtlCol="0" anchor="t">
            <a:normAutofit lnSpcReduction="10000"/>
          </a:bodyPr>
          <a:lstStyle/>
          <a:p>
            <a:pPr marL="342900" indent="-342900" algn="ctr">
              <a:buAutoNum type="arabicPeriod"/>
            </a:pPr>
            <a:r>
              <a:rPr lang="en-US" sz="2000" b="1">
                <a:solidFill>
                  <a:schemeClr val="bg1"/>
                </a:solidFill>
                <a:latin typeface="Arial" panose="020B0604020202020204" pitchFamily="34" charset="0"/>
                <a:cs typeface="Arial" panose="020B0604020202020204" pitchFamily="34" charset="0"/>
              </a:rPr>
              <a:t>Outside Air (OSA)</a:t>
            </a:r>
          </a:p>
        </p:txBody>
      </p:sp>
      <p:sp>
        <p:nvSpPr>
          <p:cNvPr id="19" name="Content Placeholder 2">
            <a:extLst>
              <a:ext uri="{FF2B5EF4-FFF2-40B4-BE49-F238E27FC236}">
                <a16:creationId xmlns:a16="http://schemas.microsoft.com/office/drawing/2014/main" id="{0C809AB2-B0CE-438B-9773-D843971872FB}"/>
              </a:ext>
            </a:extLst>
          </p:cNvPr>
          <p:cNvSpPr txBox="1">
            <a:spLocks/>
          </p:cNvSpPr>
          <p:nvPr/>
        </p:nvSpPr>
        <p:spPr>
          <a:xfrm>
            <a:off x="4707659" y="1733624"/>
            <a:ext cx="2760056" cy="36248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a:solidFill>
                  <a:schemeClr val="bg1"/>
                </a:solidFill>
                <a:latin typeface="Arial" panose="020B0604020202020204" pitchFamily="34" charset="0"/>
                <a:cs typeface="Arial" panose="020B0604020202020204" pitchFamily="34" charset="0"/>
              </a:rPr>
              <a:t>2. Filtration</a:t>
            </a:r>
          </a:p>
          <a:p>
            <a:pPr marL="514350" indent="-514350" algn="ctr">
              <a:buFont typeface="+mj-lt"/>
              <a:buAutoNum type="arabicPeriod"/>
            </a:pPr>
            <a:endParaRPr lang="en-US" sz="20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AC0068A-5CA5-4552-A3E8-61BF02ED3C98}"/>
              </a:ext>
            </a:extLst>
          </p:cNvPr>
          <p:cNvSpPr txBox="1"/>
          <p:nvPr/>
        </p:nvSpPr>
        <p:spPr>
          <a:xfrm>
            <a:off x="8569498" y="1388225"/>
            <a:ext cx="2825404" cy="707886"/>
          </a:xfrm>
          <a:prstGeom prst="rect">
            <a:avLst/>
          </a:prstGeom>
          <a:noFill/>
        </p:spPr>
        <p:txBody>
          <a:bodyPr wrap="square">
            <a:spAutoFit/>
          </a:bodyPr>
          <a:lstStyle/>
          <a:p>
            <a:pPr marL="0" indent="0" algn="ctr">
              <a:buFont typeface="Arial" panose="020B0604020202020204" pitchFamily="34" charset="0"/>
              <a:buNone/>
            </a:pPr>
            <a:r>
              <a:rPr lang="en-US" sz="2000" b="1">
                <a:solidFill>
                  <a:schemeClr val="bg1"/>
                </a:solidFill>
                <a:latin typeface="Arial" panose="020B0604020202020204" pitchFamily="34" charset="0"/>
                <a:cs typeface="Arial" panose="020B0604020202020204" pitchFamily="34" charset="0"/>
              </a:rPr>
              <a:t>3. New Supplemental </a:t>
            </a:r>
          </a:p>
          <a:p>
            <a:pPr marL="0" indent="0" algn="ctr">
              <a:buFont typeface="Arial" panose="020B0604020202020204" pitchFamily="34" charset="0"/>
              <a:buNone/>
            </a:pPr>
            <a:r>
              <a:rPr lang="en-US" sz="2000" b="1">
                <a:solidFill>
                  <a:schemeClr val="bg1"/>
                </a:solidFill>
                <a:latin typeface="Arial" panose="020B0604020202020204" pitchFamily="34" charset="0"/>
                <a:cs typeface="Arial" panose="020B0604020202020204" pitchFamily="34" charset="0"/>
              </a:rPr>
              <a:t>Ventilation Systems</a:t>
            </a:r>
          </a:p>
        </p:txBody>
      </p:sp>
      <p:sp>
        <p:nvSpPr>
          <p:cNvPr id="23" name="TextBox 22">
            <a:extLst>
              <a:ext uri="{FF2B5EF4-FFF2-40B4-BE49-F238E27FC236}">
                <a16:creationId xmlns:a16="http://schemas.microsoft.com/office/drawing/2014/main" id="{B6944C88-A7B5-4CC7-BB1B-EB28C8C1D43E}"/>
              </a:ext>
            </a:extLst>
          </p:cNvPr>
          <p:cNvSpPr txBox="1"/>
          <p:nvPr/>
        </p:nvSpPr>
        <p:spPr>
          <a:xfrm>
            <a:off x="581890" y="4203222"/>
            <a:ext cx="3311683" cy="707886"/>
          </a:xfrm>
          <a:prstGeom prst="rect">
            <a:avLst/>
          </a:prstGeom>
          <a:noFill/>
        </p:spPr>
        <p:txBody>
          <a:bodyPr wrap="square">
            <a:spAutoFit/>
          </a:bodyPr>
          <a:lstStyle/>
          <a:p>
            <a:pPr marL="0" indent="0" algn="ctr">
              <a:buFont typeface="Arial" panose="020B0604020202020204" pitchFamily="34" charset="0"/>
              <a:buNone/>
            </a:pPr>
            <a:r>
              <a:rPr lang="en-US" sz="2000" b="1">
                <a:solidFill>
                  <a:schemeClr val="bg1"/>
                </a:solidFill>
                <a:latin typeface="Arial" panose="020B0604020202020204" pitchFamily="34" charset="0"/>
                <a:cs typeface="Arial" panose="020B0604020202020204" pitchFamily="34" charset="0"/>
              </a:rPr>
              <a:t>4. Stand-Alone / </a:t>
            </a:r>
            <a:br>
              <a:rPr lang="en-US" sz="2000" b="1">
                <a:solidFill>
                  <a:schemeClr val="bg1"/>
                </a:solidFill>
                <a:latin typeface="Arial" panose="020B0604020202020204" pitchFamily="34" charset="0"/>
                <a:cs typeface="Arial" panose="020B0604020202020204" pitchFamily="34" charset="0"/>
              </a:rPr>
            </a:br>
            <a:r>
              <a:rPr lang="en-US" sz="2000" b="1">
                <a:solidFill>
                  <a:schemeClr val="bg1"/>
                </a:solidFill>
                <a:latin typeface="Arial" panose="020B0604020202020204" pitchFamily="34" charset="0"/>
                <a:cs typeface="Arial" panose="020B0604020202020204" pitchFamily="34" charset="0"/>
              </a:rPr>
              <a:t>Point of Use Air Cleaners</a:t>
            </a:r>
          </a:p>
        </p:txBody>
      </p:sp>
      <p:sp>
        <p:nvSpPr>
          <p:cNvPr id="25" name="TextBox 24">
            <a:extLst>
              <a:ext uri="{FF2B5EF4-FFF2-40B4-BE49-F238E27FC236}">
                <a16:creationId xmlns:a16="http://schemas.microsoft.com/office/drawing/2014/main" id="{E63CF033-789B-4C13-9206-E0D1A90E8965}"/>
              </a:ext>
            </a:extLst>
          </p:cNvPr>
          <p:cNvSpPr txBox="1"/>
          <p:nvPr/>
        </p:nvSpPr>
        <p:spPr>
          <a:xfrm>
            <a:off x="4353136" y="4281878"/>
            <a:ext cx="3469102" cy="400110"/>
          </a:xfrm>
          <a:prstGeom prst="rect">
            <a:avLst/>
          </a:prstGeom>
          <a:noFill/>
        </p:spPr>
        <p:txBody>
          <a:bodyPr wrap="square">
            <a:spAutoFit/>
          </a:bodyPr>
          <a:lstStyle/>
          <a:p>
            <a:pPr marL="0" indent="0" algn="ctr">
              <a:buFont typeface="Arial" panose="020B0604020202020204" pitchFamily="34" charset="0"/>
              <a:buNone/>
            </a:pPr>
            <a:r>
              <a:rPr lang="en-US" sz="2000" b="1">
                <a:solidFill>
                  <a:schemeClr val="bg1"/>
                </a:solidFill>
                <a:latin typeface="Arial" panose="020B0604020202020204" pitchFamily="34" charset="0"/>
                <a:cs typeface="Arial" panose="020B0604020202020204" pitchFamily="34" charset="0"/>
              </a:rPr>
              <a:t>5. Air Cleaning Technology</a:t>
            </a:r>
          </a:p>
        </p:txBody>
      </p:sp>
    </p:spTree>
    <p:extLst>
      <p:ext uri="{BB962C8B-B14F-4D97-AF65-F5344CB8AC3E}">
        <p14:creationId xmlns:p14="http://schemas.microsoft.com/office/powerpoint/2010/main" val="31570778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EB9586-B655-430A-8CDA-28DA15FB09C8}"/>
              </a:ext>
            </a:extLst>
          </p:cNvPr>
          <p:cNvPicPr>
            <a:picLocks noChangeAspect="1"/>
          </p:cNvPicPr>
          <p:nvPr/>
        </p:nvPicPr>
        <p:blipFill>
          <a:blip r:embed="rId3"/>
          <a:stretch>
            <a:fillRect/>
          </a:stretch>
        </p:blipFill>
        <p:spPr>
          <a:xfrm>
            <a:off x="0" y="143624"/>
            <a:ext cx="5028900" cy="1043448"/>
          </a:xfrm>
          <a:prstGeom prst="rect">
            <a:avLst/>
          </a:prstGeom>
        </p:spPr>
      </p:pic>
      <p:pic>
        <p:nvPicPr>
          <p:cNvPr id="5" name="Picture 5" descr="Text&#10;&#10;Description automatically generated">
            <a:extLst>
              <a:ext uri="{FF2B5EF4-FFF2-40B4-BE49-F238E27FC236}">
                <a16:creationId xmlns:a16="http://schemas.microsoft.com/office/drawing/2014/main" id="{B250F65C-8A08-444A-A0D1-CE515D031A7A}"/>
              </a:ext>
            </a:extLst>
          </p:cNvPr>
          <p:cNvPicPr>
            <a:picLocks noChangeAspect="1"/>
          </p:cNvPicPr>
          <p:nvPr/>
        </p:nvPicPr>
        <p:blipFill>
          <a:blip r:embed="rId4"/>
          <a:stretch>
            <a:fillRect/>
          </a:stretch>
        </p:blipFill>
        <p:spPr>
          <a:xfrm>
            <a:off x="8063144" y="0"/>
            <a:ext cx="4128856" cy="2925097"/>
          </a:xfrm>
          <a:prstGeom prst="rect">
            <a:avLst/>
          </a:prstGeom>
        </p:spPr>
      </p:pic>
      <p:sp>
        <p:nvSpPr>
          <p:cNvPr id="6" name="Title 1">
            <a:extLst>
              <a:ext uri="{FF2B5EF4-FFF2-40B4-BE49-F238E27FC236}">
                <a16:creationId xmlns:a16="http://schemas.microsoft.com/office/drawing/2014/main" id="{275F9DDC-D84A-4AAF-B631-195876F07936}"/>
              </a:ext>
            </a:extLst>
          </p:cNvPr>
          <p:cNvSpPr txBox="1">
            <a:spLocks/>
          </p:cNvSpPr>
          <p:nvPr/>
        </p:nvSpPr>
        <p:spPr>
          <a:xfrm>
            <a:off x="451289" y="1230262"/>
            <a:ext cx="6672422" cy="6368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sz="3000" b="1">
              <a:solidFill>
                <a:srgbClr val="515456"/>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D7FD9116-B4EC-419E-93A6-31B723AF51ED}"/>
              </a:ext>
            </a:extLst>
          </p:cNvPr>
          <p:cNvSpPr txBox="1">
            <a:spLocks/>
          </p:cNvSpPr>
          <p:nvPr/>
        </p:nvSpPr>
        <p:spPr>
          <a:xfrm>
            <a:off x="621630" y="1548669"/>
            <a:ext cx="6331740" cy="421032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a:solidFill>
                  <a:srgbClr val="515456"/>
                </a:solidFill>
                <a:latin typeface="Arial" panose="020B0604020202020204" pitchFamily="34" charset="0"/>
                <a:cs typeface="Arial" panose="020B0604020202020204" pitchFamily="34" charset="0"/>
              </a:rPr>
              <a:t>Provide and maintain at least required minimum outdoor airflow rates for ventilation as specified by applicable codes and standards</a:t>
            </a:r>
          </a:p>
          <a:p>
            <a:pPr lvl="1">
              <a:lnSpc>
                <a:spcPct val="150000"/>
              </a:lnSpc>
            </a:pPr>
            <a:r>
              <a:rPr lang="en-US" sz="1800">
                <a:solidFill>
                  <a:srgbClr val="515456"/>
                </a:solidFill>
                <a:latin typeface="Arial" panose="020B0604020202020204" pitchFamily="34" charset="0"/>
                <a:cs typeface="Arial" panose="020B0604020202020204" pitchFamily="34" charset="0"/>
              </a:rPr>
              <a:t>If HVAC system is capable, increase OSA intake during occupied periods</a:t>
            </a:r>
          </a:p>
          <a:p>
            <a:pPr lvl="2">
              <a:lnSpc>
                <a:spcPct val="150000"/>
              </a:lnSpc>
            </a:pPr>
            <a:r>
              <a:rPr lang="en-US" sz="1800">
                <a:solidFill>
                  <a:srgbClr val="515456"/>
                </a:solidFill>
                <a:latin typeface="Arial" panose="020B0604020202020204" pitchFamily="34" charset="0"/>
                <a:cs typeface="Arial" panose="020B0604020202020204" pitchFamily="34" charset="0"/>
              </a:rPr>
              <a:t>ASHRAE suggests increasing OSA as much as possible, within limits of HVAC equipment to maintain proper space temperature and humidity limits.</a:t>
            </a:r>
          </a:p>
          <a:p>
            <a:pPr lvl="2">
              <a:lnSpc>
                <a:spcPct val="150000"/>
              </a:lnSpc>
            </a:pPr>
            <a:r>
              <a:rPr lang="en-US" sz="1800">
                <a:solidFill>
                  <a:srgbClr val="515456"/>
                </a:solidFill>
                <a:latin typeface="Arial" panose="020B0604020202020204" pitchFamily="34" charset="0"/>
                <a:cs typeface="Arial" panose="020B0604020202020204" pitchFamily="34" charset="0"/>
              </a:rPr>
              <a:t>MMFS suggests a target of </a:t>
            </a:r>
            <a:r>
              <a:rPr lang="en-US" sz="1800" b="1">
                <a:solidFill>
                  <a:srgbClr val="515456"/>
                </a:solidFill>
                <a:latin typeface="Arial" panose="020B0604020202020204" pitchFamily="34" charset="0"/>
                <a:cs typeface="Arial" panose="020B0604020202020204" pitchFamily="34" charset="0"/>
              </a:rPr>
              <a:t>200%</a:t>
            </a:r>
            <a:r>
              <a:rPr lang="en-US" sz="1800">
                <a:solidFill>
                  <a:srgbClr val="515456"/>
                </a:solidFill>
                <a:latin typeface="Arial" panose="020B0604020202020204" pitchFamily="34" charset="0"/>
                <a:cs typeface="Arial" panose="020B0604020202020204" pitchFamily="34" charset="0"/>
              </a:rPr>
              <a:t> of code minimum (based on ASHRAE 62.1)</a:t>
            </a:r>
          </a:p>
        </p:txBody>
      </p:sp>
      <p:sp>
        <p:nvSpPr>
          <p:cNvPr id="17" name="TextBox 16">
            <a:extLst>
              <a:ext uri="{FF2B5EF4-FFF2-40B4-BE49-F238E27FC236}">
                <a16:creationId xmlns:a16="http://schemas.microsoft.com/office/drawing/2014/main" id="{723EC3F6-6C8F-48B6-B5E8-4815CB66CAD2}"/>
              </a:ext>
            </a:extLst>
          </p:cNvPr>
          <p:cNvSpPr txBox="1"/>
          <p:nvPr/>
        </p:nvSpPr>
        <p:spPr>
          <a:xfrm>
            <a:off x="471412" y="245015"/>
            <a:ext cx="4557488" cy="553998"/>
          </a:xfrm>
          <a:prstGeom prst="rect">
            <a:avLst/>
          </a:prstGeom>
          <a:no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Outside Air Ventilation</a:t>
            </a:r>
          </a:p>
        </p:txBody>
      </p:sp>
      <p:pic>
        <p:nvPicPr>
          <p:cNvPr id="8" name="Picture 49">
            <a:extLst>
              <a:ext uri="{FF2B5EF4-FFF2-40B4-BE49-F238E27FC236}">
                <a16:creationId xmlns:a16="http://schemas.microsoft.com/office/drawing/2014/main" id="{92DB2090-671B-4109-8B96-E35D7499C99D}"/>
              </a:ext>
            </a:extLst>
          </p:cNvPr>
          <p:cNvPicPr>
            <a:picLocks noChangeAspect="1"/>
          </p:cNvPicPr>
          <p:nvPr/>
        </p:nvPicPr>
        <p:blipFill>
          <a:blip r:embed="rId5"/>
          <a:stretch>
            <a:fillRect/>
          </a:stretch>
        </p:blipFill>
        <p:spPr>
          <a:xfrm>
            <a:off x="-8313" y="6245988"/>
            <a:ext cx="12200313" cy="612648"/>
          </a:xfrm>
          <a:prstGeom prst="rect">
            <a:avLst/>
          </a:prstGeom>
        </p:spPr>
      </p:pic>
      <p:pic>
        <p:nvPicPr>
          <p:cNvPr id="10" name="Picture 55" descr="Logo&#10;&#10;Description automatically generated with medium confidence">
            <a:extLst>
              <a:ext uri="{FF2B5EF4-FFF2-40B4-BE49-F238E27FC236}">
                <a16:creationId xmlns:a16="http://schemas.microsoft.com/office/drawing/2014/main" id="{2BD0646A-6B71-4C66-A5B2-3F03EE00DC68}"/>
              </a:ext>
            </a:extLst>
          </p:cNvPr>
          <p:cNvPicPr>
            <a:picLocks noChangeAspect="1"/>
          </p:cNvPicPr>
          <p:nvPr/>
        </p:nvPicPr>
        <p:blipFill>
          <a:blip r:embed="rId6"/>
          <a:stretch>
            <a:fillRect/>
          </a:stretch>
        </p:blipFill>
        <p:spPr>
          <a:xfrm>
            <a:off x="208067" y="6457764"/>
            <a:ext cx="2102367" cy="274320"/>
          </a:xfrm>
          <a:prstGeom prst="rect">
            <a:avLst/>
          </a:prstGeom>
        </p:spPr>
      </p:pic>
      <p:pic>
        <p:nvPicPr>
          <p:cNvPr id="11" name="Picture 57" descr="Logo&#10;&#10;Description automatically generated">
            <a:extLst>
              <a:ext uri="{FF2B5EF4-FFF2-40B4-BE49-F238E27FC236}">
                <a16:creationId xmlns:a16="http://schemas.microsoft.com/office/drawing/2014/main" id="{488842F5-B3E4-4068-A8EB-73B93B97A829}"/>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2" name="Picture 59" descr="Logo, company name&#10;&#10;Description automatically generated">
            <a:extLst>
              <a:ext uri="{FF2B5EF4-FFF2-40B4-BE49-F238E27FC236}">
                <a16:creationId xmlns:a16="http://schemas.microsoft.com/office/drawing/2014/main" id="{33325107-737B-4192-ABB5-03EBCB30E4A0}"/>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2" name="Picture 6" descr="Logo&#10;&#10;Description automatically generated">
            <a:extLst>
              <a:ext uri="{FF2B5EF4-FFF2-40B4-BE49-F238E27FC236}">
                <a16:creationId xmlns:a16="http://schemas.microsoft.com/office/drawing/2014/main" id="{02B08A7B-CF96-4951-BF4A-71A8B4F9B352}"/>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2101700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F8E3CC-BBDC-4961-A4CF-8A78A15773B4}"/>
              </a:ext>
            </a:extLst>
          </p:cNvPr>
          <p:cNvSpPr txBox="1"/>
          <p:nvPr/>
        </p:nvSpPr>
        <p:spPr>
          <a:xfrm>
            <a:off x="479621" y="1304714"/>
            <a:ext cx="5749359" cy="2128211"/>
          </a:xfrm>
          <a:prstGeom prst="rect">
            <a:avLst/>
          </a:prstGeom>
          <a:noFill/>
        </p:spPr>
        <p:txBody>
          <a:bodyPr wrap="square" rtlCol="0">
            <a:spAutoFit/>
          </a:bodyPr>
          <a:lstStyle/>
          <a:p>
            <a:pPr marL="285750" indent="-285750">
              <a:lnSpc>
                <a:spcPct val="150000"/>
              </a:lnSpc>
              <a:spcAft>
                <a:spcPts val="1000"/>
              </a:spcAft>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Increase Ventilation air rates</a:t>
            </a:r>
          </a:p>
          <a:p>
            <a:pPr marL="285750" indent="-285750">
              <a:lnSpc>
                <a:spcPct val="150000"/>
              </a:lnSpc>
              <a:spcAft>
                <a:spcPts val="1000"/>
              </a:spcAft>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Confirm vents are moving air</a:t>
            </a:r>
          </a:p>
          <a:p>
            <a:pPr marL="285750" indent="-285750">
              <a:lnSpc>
                <a:spcPct val="150000"/>
              </a:lnSpc>
              <a:spcAft>
                <a:spcPts val="1000"/>
              </a:spcAft>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Increase fan runtimes before/ after daily occupancy</a:t>
            </a:r>
          </a:p>
          <a:p>
            <a:pPr>
              <a:lnSpc>
                <a:spcPct val="150000"/>
              </a:lnSpc>
              <a:spcAft>
                <a:spcPts val="1000"/>
              </a:spcAft>
            </a:pPr>
            <a:endParaRPr lang="en-US" sz="2000" b="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6BEA101-5189-4964-9E87-EC041DDDFCC3}"/>
              </a:ext>
            </a:extLst>
          </p:cNvPr>
          <p:cNvSpPr/>
          <p:nvPr/>
        </p:nvSpPr>
        <p:spPr>
          <a:xfrm>
            <a:off x="-1" y="0"/>
            <a:ext cx="6400801" cy="1135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7CC58AF-AF0A-45EB-ACE5-8AF9AEAF7AD5}"/>
              </a:ext>
            </a:extLst>
          </p:cNvPr>
          <p:cNvSpPr txBox="1"/>
          <p:nvPr/>
        </p:nvSpPr>
        <p:spPr>
          <a:xfrm>
            <a:off x="990570" y="281833"/>
            <a:ext cx="5582994" cy="605294"/>
          </a:xfrm>
          <a:prstGeom prst="rect">
            <a:avLst/>
          </a:prstGeom>
          <a:noFill/>
        </p:spPr>
        <p:txBody>
          <a:bodyPr wrap="square" rtlCol="0">
            <a:spAutoFit/>
          </a:bodyPr>
          <a:lstStyle/>
          <a:p>
            <a:pPr algn="ctr">
              <a:lnSpc>
                <a:spcPts val="4000"/>
              </a:lnSpc>
            </a:pPr>
            <a:r>
              <a:rPr lang="en-US" sz="3600" b="1">
                <a:solidFill>
                  <a:schemeClr val="bg1"/>
                </a:solidFill>
                <a:latin typeface="Arial" panose="020B0604020202020204" pitchFamily="34" charset="0"/>
                <a:cs typeface="Arial" panose="020B0604020202020204" pitchFamily="34" charset="0"/>
              </a:rPr>
              <a:t>Dilution is the Solution</a:t>
            </a:r>
          </a:p>
        </p:txBody>
      </p:sp>
      <p:sp>
        <p:nvSpPr>
          <p:cNvPr id="14" name="Rectangle 10" descr="Lungs">
            <a:extLst>
              <a:ext uri="{FF2B5EF4-FFF2-40B4-BE49-F238E27FC236}">
                <a16:creationId xmlns:a16="http://schemas.microsoft.com/office/drawing/2014/main" id="{49E1817D-8311-42A3-A091-D712E787E874}"/>
              </a:ext>
            </a:extLst>
          </p:cNvPr>
          <p:cNvSpPr/>
          <p:nvPr/>
        </p:nvSpPr>
        <p:spPr>
          <a:xfrm>
            <a:off x="203201" y="58993"/>
            <a:ext cx="1026159" cy="104183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p:spPr>
      </p:sp>
      <p:pic>
        <p:nvPicPr>
          <p:cNvPr id="2050" name="Picture 2">
            <a:extLst>
              <a:ext uri="{FF2B5EF4-FFF2-40B4-BE49-F238E27FC236}">
                <a16:creationId xmlns:a16="http://schemas.microsoft.com/office/drawing/2014/main" id="{15895D85-86FF-478A-9E0B-B3BAD22EB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495" y="590331"/>
            <a:ext cx="5182828" cy="557154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F81647D-916D-4F9A-B391-90F7C5EF0694}"/>
              </a:ext>
            </a:extLst>
          </p:cNvPr>
          <p:cNvGrpSpPr/>
          <p:nvPr/>
        </p:nvGrpSpPr>
        <p:grpSpPr>
          <a:xfrm>
            <a:off x="257677" y="3243097"/>
            <a:ext cx="6025779" cy="2802748"/>
            <a:chOff x="5703274" y="3175306"/>
            <a:chExt cx="6025779" cy="2802748"/>
          </a:xfrm>
        </p:grpSpPr>
        <p:pic>
          <p:nvPicPr>
            <p:cNvPr id="15" name="Picture 5" descr="A picture containing chart&#10;&#10;Description automatically generated">
              <a:extLst>
                <a:ext uri="{FF2B5EF4-FFF2-40B4-BE49-F238E27FC236}">
                  <a16:creationId xmlns:a16="http://schemas.microsoft.com/office/drawing/2014/main" id="{C3EA080C-619E-4684-B691-72DC56087A18}"/>
                </a:ext>
              </a:extLst>
            </p:cNvPr>
            <p:cNvPicPr>
              <a:picLocks noChangeAspect="1"/>
            </p:cNvPicPr>
            <p:nvPr/>
          </p:nvPicPr>
          <p:blipFill rotWithShape="1">
            <a:blip r:embed="rId6"/>
            <a:srcRect l="9257" t="-1" r="9326" b="28448"/>
            <a:stretch/>
          </p:blipFill>
          <p:spPr>
            <a:xfrm>
              <a:off x="6330389" y="3175306"/>
              <a:ext cx="5001860" cy="1342103"/>
            </a:xfrm>
            <a:prstGeom prst="rect">
              <a:avLst/>
            </a:prstGeom>
          </p:spPr>
        </p:pic>
        <p:pic>
          <p:nvPicPr>
            <p:cNvPr id="16" name="Picture 5" descr="A picture containing chart&#10;&#10;Description automatically generated">
              <a:extLst>
                <a:ext uri="{FF2B5EF4-FFF2-40B4-BE49-F238E27FC236}">
                  <a16:creationId xmlns:a16="http://schemas.microsoft.com/office/drawing/2014/main" id="{957B300F-D8B4-449B-9892-DB69612FDDB8}"/>
                </a:ext>
              </a:extLst>
            </p:cNvPr>
            <p:cNvPicPr>
              <a:picLocks noChangeAspect="1"/>
            </p:cNvPicPr>
            <p:nvPr/>
          </p:nvPicPr>
          <p:blipFill rotWithShape="1">
            <a:blip r:embed="rId6"/>
            <a:srcRect t="71372" b="1"/>
            <a:stretch/>
          </p:blipFill>
          <p:spPr>
            <a:xfrm>
              <a:off x="5703274" y="4686424"/>
              <a:ext cx="6025779" cy="526665"/>
            </a:xfrm>
            <a:prstGeom prst="rect">
              <a:avLst/>
            </a:prstGeom>
          </p:spPr>
        </p:pic>
        <p:sp>
          <p:nvSpPr>
            <p:cNvPr id="17" name="TextBox 16">
              <a:extLst>
                <a:ext uri="{FF2B5EF4-FFF2-40B4-BE49-F238E27FC236}">
                  <a16:creationId xmlns:a16="http://schemas.microsoft.com/office/drawing/2014/main" id="{86C41302-A85C-48CF-8A37-48AA68EFF7FD}"/>
                </a:ext>
              </a:extLst>
            </p:cNvPr>
            <p:cNvSpPr txBox="1"/>
            <p:nvPr/>
          </p:nvSpPr>
          <p:spPr>
            <a:xfrm>
              <a:off x="6330389" y="5577944"/>
              <a:ext cx="50661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panose="020B0604020202020204" pitchFamily="34" charset="0"/>
                  <a:ea typeface="+mn-lt"/>
                  <a:cs typeface="Arial" panose="020B0604020202020204" pitchFamily="34" charset="0"/>
                </a:rPr>
                <a:t>Evolution from Droplet to Droplet Nucleus </a:t>
              </a:r>
              <a:endParaRPr lang="en-US" sz="2000">
                <a:latin typeface="Arial" panose="020B0604020202020204" pitchFamily="34" charset="0"/>
                <a:cs typeface="Arial" panose="020B0604020202020204" pitchFamily="34" charset="0"/>
              </a:endParaRPr>
            </a:p>
          </p:txBody>
        </p:sp>
      </p:grpSp>
      <p:pic>
        <p:nvPicPr>
          <p:cNvPr id="13" name="Picture 49">
            <a:extLst>
              <a:ext uri="{FF2B5EF4-FFF2-40B4-BE49-F238E27FC236}">
                <a16:creationId xmlns:a16="http://schemas.microsoft.com/office/drawing/2014/main" id="{B8F76B26-0A75-4809-B766-87F183432F65}"/>
              </a:ext>
            </a:extLst>
          </p:cNvPr>
          <p:cNvPicPr>
            <a:picLocks noChangeAspect="1"/>
          </p:cNvPicPr>
          <p:nvPr/>
        </p:nvPicPr>
        <p:blipFill>
          <a:blip r:embed="rId7"/>
          <a:stretch>
            <a:fillRect/>
          </a:stretch>
        </p:blipFill>
        <p:spPr>
          <a:xfrm>
            <a:off x="-8313" y="6245988"/>
            <a:ext cx="6409113" cy="612648"/>
          </a:xfrm>
          <a:prstGeom prst="rect">
            <a:avLst/>
          </a:prstGeom>
        </p:spPr>
      </p:pic>
      <p:pic>
        <p:nvPicPr>
          <p:cNvPr id="18" name="Picture 55" descr="Logo&#10;&#10;Description automatically generated with medium confidence">
            <a:extLst>
              <a:ext uri="{FF2B5EF4-FFF2-40B4-BE49-F238E27FC236}">
                <a16:creationId xmlns:a16="http://schemas.microsoft.com/office/drawing/2014/main" id="{418F8D2C-6AD1-4569-8B42-B7994CC1788F}"/>
              </a:ext>
            </a:extLst>
          </p:cNvPr>
          <p:cNvPicPr>
            <a:picLocks noChangeAspect="1"/>
          </p:cNvPicPr>
          <p:nvPr/>
        </p:nvPicPr>
        <p:blipFill>
          <a:blip r:embed="rId8"/>
          <a:stretch>
            <a:fillRect/>
          </a:stretch>
        </p:blipFill>
        <p:spPr>
          <a:xfrm>
            <a:off x="208067" y="6457764"/>
            <a:ext cx="2102367" cy="274320"/>
          </a:xfrm>
          <a:prstGeom prst="rect">
            <a:avLst/>
          </a:prstGeom>
        </p:spPr>
      </p:pic>
      <p:pic>
        <p:nvPicPr>
          <p:cNvPr id="19" name="Picture 57" descr="Logo&#10;&#10;Description automatically generated">
            <a:extLst>
              <a:ext uri="{FF2B5EF4-FFF2-40B4-BE49-F238E27FC236}">
                <a16:creationId xmlns:a16="http://schemas.microsoft.com/office/drawing/2014/main" id="{FA70481C-90C9-4DCF-85E5-777CBDD5F0AB}"/>
              </a:ext>
            </a:extLst>
          </p:cNvPr>
          <p:cNvPicPr>
            <a:picLocks noChangeAspect="1"/>
          </p:cNvPicPr>
          <p:nvPr/>
        </p:nvPicPr>
        <p:blipFill>
          <a:blip r:embed="rId9"/>
          <a:stretch>
            <a:fillRect/>
          </a:stretch>
        </p:blipFill>
        <p:spPr>
          <a:xfrm>
            <a:off x="3549167" y="6371158"/>
            <a:ext cx="1247158" cy="391964"/>
          </a:xfrm>
          <a:prstGeom prst="rect">
            <a:avLst/>
          </a:prstGeom>
        </p:spPr>
      </p:pic>
      <p:pic>
        <p:nvPicPr>
          <p:cNvPr id="20" name="Picture 59" descr="Logo, company name&#10;&#10;Description automatically generated">
            <a:extLst>
              <a:ext uri="{FF2B5EF4-FFF2-40B4-BE49-F238E27FC236}">
                <a16:creationId xmlns:a16="http://schemas.microsoft.com/office/drawing/2014/main" id="{9BD8E66A-EAFD-41C3-8AEE-70C67BCFAA68}"/>
              </a:ext>
            </a:extLst>
          </p:cNvPr>
          <p:cNvPicPr>
            <a:picLocks noChangeAspect="1"/>
          </p:cNvPicPr>
          <p:nvPr/>
        </p:nvPicPr>
        <p:blipFill rotWithShape="1">
          <a:blip r:embed="rId10"/>
          <a:srcRect t="18143" b="34286"/>
          <a:stretch/>
        </p:blipFill>
        <p:spPr>
          <a:xfrm>
            <a:off x="2415610" y="6302414"/>
            <a:ext cx="1003118" cy="477198"/>
          </a:xfrm>
          <a:prstGeom prst="rect">
            <a:avLst/>
          </a:prstGeom>
        </p:spPr>
      </p:pic>
      <p:pic>
        <p:nvPicPr>
          <p:cNvPr id="2" name="Picture 6" descr="Logo&#10;&#10;Description automatically generated">
            <a:extLst>
              <a:ext uri="{FF2B5EF4-FFF2-40B4-BE49-F238E27FC236}">
                <a16:creationId xmlns:a16="http://schemas.microsoft.com/office/drawing/2014/main" id="{2F8B5FAC-84DC-42FA-A4EB-C992BE22E520}"/>
              </a:ext>
            </a:extLst>
          </p:cNvPr>
          <p:cNvPicPr>
            <a:picLocks noChangeAspect="1"/>
          </p:cNvPicPr>
          <p:nvPr/>
        </p:nvPicPr>
        <p:blipFill>
          <a:blip r:embed="rId11"/>
          <a:srcRect/>
          <a:stretch/>
        </p:blipFill>
        <p:spPr>
          <a:xfrm>
            <a:off x="10737666" y="6347532"/>
            <a:ext cx="1259426" cy="409559"/>
          </a:xfrm>
          <a:prstGeom prst="rect">
            <a:avLst/>
          </a:prstGeom>
        </p:spPr>
      </p:pic>
    </p:spTree>
    <p:extLst>
      <p:ext uri="{BB962C8B-B14F-4D97-AF65-F5344CB8AC3E}">
        <p14:creationId xmlns:p14="http://schemas.microsoft.com/office/powerpoint/2010/main" val="3768479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0D3855-FE04-4A0C-9D73-1FDB426B3F1A}"/>
              </a:ext>
            </a:extLst>
          </p:cNvPr>
          <p:cNvSpPr>
            <a:spLocks noGrp="1"/>
          </p:cNvSpPr>
          <p:nvPr>
            <p:ph idx="1"/>
          </p:nvPr>
        </p:nvSpPr>
        <p:spPr>
          <a:xfrm>
            <a:off x="187528" y="327540"/>
            <a:ext cx="8157622" cy="2268517"/>
          </a:xfrm>
        </p:spPr>
        <p:txBody>
          <a:bodyPr vert="horz" lIns="91440" tIns="45720" rIns="91440" bIns="45720" rtlCol="0" anchor="t">
            <a:noAutofit/>
          </a:bodyPr>
          <a:lstStyle/>
          <a:p>
            <a:pPr marL="457200" lvl="1" indent="0">
              <a:lnSpc>
                <a:spcPct val="150000"/>
              </a:lnSpc>
              <a:buNone/>
            </a:pPr>
            <a:r>
              <a:rPr lang="en-US" sz="1800">
                <a:solidFill>
                  <a:srgbClr val="515456"/>
                </a:solidFill>
                <a:latin typeface="Arial" panose="020B0604020202020204" pitchFamily="34" charset="0"/>
                <a:cs typeface="Arial" panose="020B0604020202020204" pitchFamily="34" charset="0"/>
              </a:rPr>
              <a:t>One Post occupancy </a:t>
            </a:r>
            <a:r>
              <a:rPr lang="en-US" sz="1800" b="1">
                <a:solidFill>
                  <a:srgbClr val="C00000"/>
                </a:solidFill>
                <a:latin typeface="Arial" panose="020B0604020202020204" pitchFamily="34" charset="0"/>
                <a:cs typeface="Arial" panose="020B0604020202020204" pitchFamily="34" charset="0"/>
              </a:rPr>
              <a:t>flush</a:t>
            </a:r>
            <a:r>
              <a:rPr lang="en-US" sz="1800">
                <a:latin typeface="Arial" panose="020B0604020202020204" pitchFamily="34" charset="0"/>
                <a:cs typeface="Arial" panose="020B0604020202020204" pitchFamily="34" charset="0"/>
              </a:rPr>
              <a:t> </a:t>
            </a:r>
            <a:r>
              <a:rPr lang="en-US" sz="1800">
                <a:solidFill>
                  <a:srgbClr val="515456"/>
                </a:solidFill>
                <a:latin typeface="Arial" panose="020B0604020202020204" pitchFamily="34" charset="0"/>
                <a:cs typeface="Arial" panose="020B0604020202020204" pitchFamily="34" charset="0"/>
              </a:rPr>
              <a:t>is recommended with </a:t>
            </a:r>
            <a:r>
              <a:rPr lang="en-US" sz="1800" b="1">
                <a:solidFill>
                  <a:srgbClr val="C00000"/>
                </a:solidFill>
                <a:latin typeface="Arial" panose="020B0604020202020204" pitchFamily="34" charset="0"/>
                <a:cs typeface="Arial" panose="020B0604020202020204" pitchFamily="34" charset="0"/>
              </a:rPr>
              <a:t>three air changes</a:t>
            </a:r>
            <a:r>
              <a:rPr lang="en-US" sz="1800">
                <a:solidFill>
                  <a:srgbClr val="C00000"/>
                </a:solidFill>
                <a:latin typeface="Arial" panose="020B0604020202020204" pitchFamily="34" charset="0"/>
                <a:cs typeface="Arial" panose="020B0604020202020204" pitchFamily="34" charset="0"/>
              </a:rPr>
              <a:t> </a:t>
            </a:r>
            <a:r>
              <a:rPr lang="en-US" sz="1800">
                <a:solidFill>
                  <a:srgbClr val="515456"/>
                </a:solidFill>
                <a:latin typeface="Arial" panose="020B0604020202020204" pitchFamily="34" charset="0"/>
                <a:cs typeface="Arial" panose="020B0604020202020204" pitchFamily="34" charset="0"/>
              </a:rPr>
              <a:t>of clean supply air.</a:t>
            </a:r>
          </a:p>
          <a:p>
            <a:pPr lvl="2">
              <a:lnSpc>
                <a:spcPct val="150000"/>
              </a:lnSpc>
            </a:pPr>
            <a:r>
              <a:rPr lang="en-US" sz="1800" b="1">
                <a:solidFill>
                  <a:srgbClr val="C00000"/>
                </a:solidFill>
                <a:latin typeface="Arial" panose="020B0604020202020204" pitchFamily="34" charset="0"/>
                <a:cs typeface="Arial" panose="020B0604020202020204" pitchFamily="34" charset="0"/>
              </a:rPr>
              <a:t>1 hour Minimum</a:t>
            </a:r>
            <a:r>
              <a:rPr lang="en-US" sz="1800">
                <a:solidFill>
                  <a:srgbClr val="C00000"/>
                </a:solidFill>
                <a:latin typeface="Arial" panose="020B0604020202020204" pitchFamily="34" charset="0"/>
                <a:cs typeface="Arial" panose="020B0604020202020204" pitchFamily="34" charset="0"/>
              </a:rPr>
              <a:t> </a:t>
            </a:r>
            <a:r>
              <a:rPr lang="en-US" sz="1800">
                <a:solidFill>
                  <a:srgbClr val="515456"/>
                </a:solidFill>
                <a:latin typeface="Arial" panose="020B0604020202020204" pitchFamily="34" charset="0"/>
                <a:cs typeface="Arial" panose="020B0604020202020204" pitchFamily="34" charset="0"/>
              </a:rPr>
              <a:t>is a good estimate to start. MERV-8 Filters.</a:t>
            </a:r>
          </a:p>
          <a:p>
            <a:pPr lvl="2">
              <a:lnSpc>
                <a:spcPct val="150000"/>
              </a:lnSpc>
            </a:pPr>
            <a:r>
              <a:rPr lang="en-US" sz="1800">
                <a:solidFill>
                  <a:srgbClr val="515456"/>
                </a:solidFill>
                <a:latin typeface="Arial" panose="020B0604020202020204" pitchFamily="34" charset="0"/>
                <a:cs typeface="Arial" panose="020B0604020202020204" pitchFamily="34" charset="0"/>
              </a:rPr>
              <a:t>High Eff. Filters and air cleaners can contribute to "Equivalent Outdoor Air" calculations to reduce flushing times.</a:t>
            </a:r>
          </a:p>
          <a:p>
            <a:pPr>
              <a:lnSpc>
                <a:spcPct val="150000"/>
              </a:lnSpc>
            </a:pPr>
            <a:endParaRPr lang="en-US" sz="1800">
              <a:latin typeface="Arial" panose="020B0604020202020204" pitchFamily="34" charset="0"/>
              <a:cs typeface="Arial" panose="020B0604020202020204" pitchFamily="34" charset="0"/>
            </a:endParaRPr>
          </a:p>
        </p:txBody>
      </p:sp>
      <p:pic>
        <p:nvPicPr>
          <p:cNvPr id="4" name="Picture 5" descr="Table&#10;&#10;Description automatically generated">
            <a:extLst>
              <a:ext uri="{FF2B5EF4-FFF2-40B4-BE49-F238E27FC236}">
                <a16:creationId xmlns:a16="http://schemas.microsoft.com/office/drawing/2014/main" id="{6CB2AAD4-1666-4950-80F2-134B4BFA24DA}"/>
              </a:ext>
            </a:extLst>
          </p:cNvPr>
          <p:cNvPicPr>
            <a:picLocks noChangeAspect="1"/>
          </p:cNvPicPr>
          <p:nvPr/>
        </p:nvPicPr>
        <p:blipFill rotWithShape="1">
          <a:blip r:embed="rId3"/>
          <a:srcRect l="888" t="1857" r="1367" b="2885"/>
          <a:stretch/>
        </p:blipFill>
        <p:spPr>
          <a:xfrm>
            <a:off x="1463039" y="2951018"/>
            <a:ext cx="6882111" cy="2610198"/>
          </a:xfrm>
          <a:prstGeom prst="rect">
            <a:avLst/>
          </a:prstGeom>
          <a:ln>
            <a:solidFill>
              <a:schemeClr val="tx1"/>
            </a:solidFill>
          </a:ln>
        </p:spPr>
      </p:pic>
      <p:pic>
        <p:nvPicPr>
          <p:cNvPr id="6" name="Picture 49">
            <a:extLst>
              <a:ext uri="{FF2B5EF4-FFF2-40B4-BE49-F238E27FC236}">
                <a16:creationId xmlns:a16="http://schemas.microsoft.com/office/drawing/2014/main" id="{E9D9DA47-8C2F-44D5-8B77-9EB631752598}"/>
              </a:ext>
            </a:extLst>
          </p:cNvPr>
          <p:cNvPicPr>
            <a:picLocks noChangeAspect="1"/>
          </p:cNvPicPr>
          <p:nvPr/>
        </p:nvPicPr>
        <p:blipFill>
          <a:blip r:embed="rId4"/>
          <a:stretch>
            <a:fillRect/>
          </a:stretch>
        </p:blipFill>
        <p:spPr>
          <a:xfrm>
            <a:off x="-8313" y="6245988"/>
            <a:ext cx="12200313" cy="612648"/>
          </a:xfrm>
          <a:prstGeom prst="rect">
            <a:avLst/>
          </a:prstGeom>
        </p:spPr>
      </p:pic>
      <p:pic>
        <p:nvPicPr>
          <p:cNvPr id="9" name="Picture 55" descr="Logo&#10;&#10;Description automatically generated with medium confidence">
            <a:extLst>
              <a:ext uri="{FF2B5EF4-FFF2-40B4-BE49-F238E27FC236}">
                <a16:creationId xmlns:a16="http://schemas.microsoft.com/office/drawing/2014/main" id="{6A8E3F44-582B-4869-A8DE-CB21BBC7B425}"/>
              </a:ext>
            </a:extLst>
          </p:cNvPr>
          <p:cNvPicPr>
            <a:picLocks noChangeAspect="1"/>
          </p:cNvPicPr>
          <p:nvPr/>
        </p:nvPicPr>
        <p:blipFill>
          <a:blip r:embed="rId5"/>
          <a:stretch>
            <a:fillRect/>
          </a:stretch>
        </p:blipFill>
        <p:spPr>
          <a:xfrm>
            <a:off x="208067" y="6457764"/>
            <a:ext cx="2102367" cy="274320"/>
          </a:xfrm>
          <a:prstGeom prst="rect">
            <a:avLst/>
          </a:prstGeom>
        </p:spPr>
      </p:pic>
      <p:pic>
        <p:nvPicPr>
          <p:cNvPr id="10" name="Picture 57" descr="Logo&#10;&#10;Description automatically generated">
            <a:extLst>
              <a:ext uri="{FF2B5EF4-FFF2-40B4-BE49-F238E27FC236}">
                <a16:creationId xmlns:a16="http://schemas.microsoft.com/office/drawing/2014/main" id="{2FF9DECA-BA0C-42EC-B154-0B98BCE6DDCD}"/>
              </a:ext>
            </a:extLst>
          </p:cNvPr>
          <p:cNvPicPr>
            <a:picLocks noChangeAspect="1"/>
          </p:cNvPicPr>
          <p:nvPr/>
        </p:nvPicPr>
        <p:blipFill>
          <a:blip r:embed="rId6"/>
          <a:stretch>
            <a:fillRect/>
          </a:stretch>
        </p:blipFill>
        <p:spPr>
          <a:xfrm>
            <a:off x="3549167" y="6371158"/>
            <a:ext cx="1247158" cy="391964"/>
          </a:xfrm>
          <a:prstGeom prst="rect">
            <a:avLst/>
          </a:prstGeom>
        </p:spPr>
      </p:pic>
      <p:pic>
        <p:nvPicPr>
          <p:cNvPr id="11" name="Picture 59" descr="Logo, company name&#10;&#10;Description automatically generated">
            <a:extLst>
              <a:ext uri="{FF2B5EF4-FFF2-40B4-BE49-F238E27FC236}">
                <a16:creationId xmlns:a16="http://schemas.microsoft.com/office/drawing/2014/main" id="{FFDCF06A-192D-486A-9129-330BD47E66EE}"/>
              </a:ext>
            </a:extLst>
          </p:cNvPr>
          <p:cNvPicPr>
            <a:picLocks noChangeAspect="1"/>
          </p:cNvPicPr>
          <p:nvPr/>
        </p:nvPicPr>
        <p:blipFill rotWithShape="1">
          <a:blip r:embed="rId7"/>
          <a:srcRect t="18143" b="34286"/>
          <a:stretch/>
        </p:blipFill>
        <p:spPr>
          <a:xfrm>
            <a:off x="2415610" y="6302414"/>
            <a:ext cx="1003118" cy="477198"/>
          </a:xfrm>
          <a:prstGeom prst="rect">
            <a:avLst/>
          </a:prstGeom>
        </p:spPr>
      </p:pic>
      <p:pic>
        <p:nvPicPr>
          <p:cNvPr id="7" name="Picture 5">
            <a:extLst>
              <a:ext uri="{FF2B5EF4-FFF2-40B4-BE49-F238E27FC236}">
                <a16:creationId xmlns:a16="http://schemas.microsoft.com/office/drawing/2014/main" id="{43F840E1-AC11-4768-9F15-8AB928212861}"/>
              </a:ext>
            </a:extLst>
          </p:cNvPr>
          <p:cNvPicPr>
            <a:picLocks noChangeAspect="1"/>
          </p:cNvPicPr>
          <p:nvPr/>
        </p:nvPicPr>
        <p:blipFill rotWithShape="1">
          <a:blip r:embed="rId8">
            <a:alphaModFix amt="10000"/>
          </a:blip>
          <a:srcRect l="35201" t="167" r="42336" b="-1"/>
          <a:stretch/>
        </p:blipFill>
        <p:spPr>
          <a:xfrm>
            <a:off x="9448800" y="0"/>
            <a:ext cx="2743200" cy="6858000"/>
          </a:xfrm>
          <a:prstGeom prst="rect">
            <a:avLst/>
          </a:prstGeom>
        </p:spPr>
      </p:pic>
      <p:pic>
        <p:nvPicPr>
          <p:cNvPr id="2" name="Picture 6" descr="Logo&#10;&#10;Description automatically generated">
            <a:extLst>
              <a:ext uri="{FF2B5EF4-FFF2-40B4-BE49-F238E27FC236}">
                <a16:creationId xmlns:a16="http://schemas.microsoft.com/office/drawing/2014/main" id="{11497F7C-CDC8-4CDB-B00C-A73FF7B62A03}"/>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31760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7E2E4B-E4BA-4214-94B2-2D2915341D0A}"/>
              </a:ext>
            </a:extLst>
          </p:cNvPr>
          <p:cNvSpPr/>
          <p:nvPr/>
        </p:nvSpPr>
        <p:spPr>
          <a:xfrm>
            <a:off x="0" y="-1"/>
            <a:ext cx="12192000" cy="62480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rtl="0" eaLnBrk="1" fontAlgn="t" latinLnBrk="0" hangingPunct="1">
              <a:spcBef>
                <a:spcPts val="0"/>
              </a:spcBef>
              <a:spcAft>
                <a:spcPts val="0"/>
              </a:spcAft>
            </a:pPr>
            <a:endParaRPr lang="en-US" sz="3200" b="0" i="0" u="none" strike="noStrike">
              <a:solidFill>
                <a:schemeClr val="bg1"/>
              </a:solidFill>
              <a:effectLst/>
              <a:latin typeface="Arial" panose="020B0604020202020204" pitchFamily="34" charset="0"/>
            </a:endParaRPr>
          </a:p>
        </p:txBody>
      </p:sp>
      <p:sp>
        <p:nvSpPr>
          <p:cNvPr id="7" name="Rectangle 6">
            <a:extLst>
              <a:ext uri="{FF2B5EF4-FFF2-40B4-BE49-F238E27FC236}">
                <a16:creationId xmlns:a16="http://schemas.microsoft.com/office/drawing/2014/main" id="{98C90062-07CF-4CE2-9C1B-4402B9CCDE72}"/>
              </a:ext>
            </a:extLst>
          </p:cNvPr>
          <p:cNvSpPr/>
          <p:nvPr/>
        </p:nvSpPr>
        <p:spPr>
          <a:xfrm>
            <a:off x="6096000" y="0"/>
            <a:ext cx="6096000" cy="6248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BBF1C5C5-099B-470A-A459-93695E4DB1F9}"/>
              </a:ext>
            </a:extLst>
          </p:cNvPr>
          <p:cNvPicPr>
            <a:picLocks noChangeAspect="1"/>
          </p:cNvPicPr>
          <p:nvPr/>
        </p:nvPicPr>
        <p:blipFill rotWithShape="1">
          <a:blip r:embed="rId3">
            <a:alphaModFix amt="15000"/>
          </a:blip>
          <a:srcRect b="58472"/>
          <a:stretch/>
        </p:blipFill>
        <p:spPr>
          <a:xfrm>
            <a:off x="0" y="4010342"/>
            <a:ext cx="12202418" cy="2847975"/>
          </a:xfrm>
          <a:prstGeom prst="rect">
            <a:avLst/>
          </a:prstGeom>
        </p:spPr>
      </p:pic>
      <p:sp>
        <p:nvSpPr>
          <p:cNvPr id="2" name="Title 1">
            <a:extLst>
              <a:ext uri="{FF2B5EF4-FFF2-40B4-BE49-F238E27FC236}">
                <a16:creationId xmlns:a16="http://schemas.microsoft.com/office/drawing/2014/main" id="{5A6FED6A-93CD-40EB-BECE-10DB31D837F0}"/>
              </a:ext>
            </a:extLst>
          </p:cNvPr>
          <p:cNvSpPr>
            <a:spLocks noGrp="1"/>
          </p:cNvSpPr>
          <p:nvPr>
            <p:ph type="title"/>
          </p:nvPr>
        </p:nvSpPr>
        <p:spPr>
          <a:xfrm>
            <a:off x="1227065" y="658765"/>
            <a:ext cx="3641868" cy="610236"/>
          </a:xfrm>
        </p:spPr>
        <p:txBody>
          <a:bodyPr>
            <a:noAutofit/>
          </a:bodyPr>
          <a:lstStyle/>
          <a:p>
            <a:pPr algn="ctr"/>
            <a:r>
              <a:rPr lang="en-US" sz="6000" b="1">
                <a:solidFill>
                  <a:schemeClr val="bg1"/>
                </a:solidFill>
                <a:latin typeface="Arial" panose="020B0604020202020204" pitchFamily="34" charset="0"/>
                <a:cs typeface="Arial" panose="020B0604020202020204" pitchFamily="34" charset="0"/>
              </a:rPr>
              <a:t>PROS</a:t>
            </a:r>
          </a:p>
        </p:txBody>
      </p:sp>
      <p:sp>
        <p:nvSpPr>
          <p:cNvPr id="23" name="Title 1">
            <a:extLst>
              <a:ext uri="{FF2B5EF4-FFF2-40B4-BE49-F238E27FC236}">
                <a16:creationId xmlns:a16="http://schemas.microsoft.com/office/drawing/2014/main" id="{673E775D-989B-4EB5-946E-36D5DDCBFC39}"/>
              </a:ext>
            </a:extLst>
          </p:cNvPr>
          <p:cNvSpPr txBox="1">
            <a:spLocks/>
          </p:cNvSpPr>
          <p:nvPr/>
        </p:nvSpPr>
        <p:spPr>
          <a:xfrm>
            <a:off x="7954298" y="658765"/>
            <a:ext cx="2694038" cy="6102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chemeClr val="bg1"/>
                </a:solidFill>
                <a:latin typeface="Arial" panose="020B0604020202020204" pitchFamily="34" charset="0"/>
                <a:cs typeface="Arial" panose="020B0604020202020204" pitchFamily="34" charset="0"/>
              </a:rPr>
              <a:t>CONS</a:t>
            </a:r>
          </a:p>
        </p:txBody>
      </p:sp>
      <p:sp>
        <p:nvSpPr>
          <p:cNvPr id="33" name="TextBox 32">
            <a:extLst>
              <a:ext uri="{FF2B5EF4-FFF2-40B4-BE49-F238E27FC236}">
                <a16:creationId xmlns:a16="http://schemas.microsoft.com/office/drawing/2014/main" id="{70A6FB81-BAD1-4C72-A139-9A1E48EAE3EB}"/>
              </a:ext>
            </a:extLst>
          </p:cNvPr>
          <p:cNvSpPr txBox="1"/>
          <p:nvPr/>
        </p:nvSpPr>
        <p:spPr>
          <a:xfrm>
            <a:off x="0" y="1312310"/>
            <a:ext cx="6095999" cy="2585323"/>
          </a:xfrm>
          <a:prstGeom prst="rect">
            <a:avLst/>
          </a:prstGeom>
          <a:noFill/>
        </p:spPr>
        <p:txBody>
          <a:bodyPr wrap="square">
            <a:spAutoFit/>
          </a:bodyPr>
          <a:lstStyle/>
          <a:p>
            <a:pPr marL="0" algn="ctr" rtl="0" eaLnBrk="1" fontAlgn="t" latinLnBrk="0" hangingPunct="1">
              <a:lnSpc>
                <a:spcPct val="150000"/>
              </a:lnSpc>
              <a:spcBef>
                <a:spcPts val="0"/>
              </a:spcBef>
              <a:spcAft>
                <a:spcPts val="0"/>
              </a:spcAft>
            </a:pPr>
            <a:r>
              <a:rPr lang="en-US" sz="2800" i="0" u="none" strike="noStrike" kern="1200">
                <a:solidFill>
                  <a:schemeClr val="bg1"/>
                </a:solidFill>
                <a:effectLst/>
                <a:latin typeface="Arial" panose="020B0604020202020204" pitchFamily="34" charset="0"/>
                <a:cs typeface="Arial" panose="020B0604020202020204" pitchFamily="34" charset="0"/>
              </a:rPr>
              <a:t>Clean/ Fresh Air Indoors</a:t>
            </a:r>
            <a:endParaRPr lang="en-US" sz="2800" i="0" u="none" strike="noStrike">
              <a:solidFill>
                <a:schemeClr val="bg1"/>
              </a:solidFill>
              <a:effectLst/>
              <a:latin typeface="Arial" panose="020B0604020202020204" pitchFamily="34" charset="0"/>
            </a:endParaRPr>
          </a:p>
          <a:p>
            <a:pPr marL="0" algn="ctr" rtl="0" eaLnBrk="1" fontAlgn="t" latinLnBrk="0" hangingPunct="1">
              <a:lnSpc>
                <a:spcPct val="150000"/>
              </a:lnSpc>
              <a:spcBef>
                <a:spcPts val="0"/>
              </a:spcBef>
              <a:spcAft>
                <a:spcPts val="0"/>
              </a:spcAft>
            </a:pPr>
            <a:r>
              <a:rPr lang="en-US" sz="2800" b="0" i="0" u="none" strike="noStrike" kern="1200">
                <a:solidFill>
                  <a:schemeClr val="bg1"/>
                </a:solidFill>
                <a:effectLst/>
                <a:latin typeface="Arial" panose="020B0604020202020204" pitchFamily="34" charset="0"/>
                <a:cs typeface="Arial" panose="020B0604020202020204" pitchFamily="34" charset="0"/>
              </a:rPr>
              <a:t>Dilution of Indoor Air Contaminants</a:t>
            </a:r>
            <a:endParaRPr lang="en-US" sz="2800" b="0" i="0" u="none" strike="noStrike">
              <a:solidFill>
                <a:schemeClr val="bg1"/>
              </a:solidFill>
              <a:effectLst/>
              <a:latin typeface="Arial" panose="020B0604020202020204" pitchFamily="34" charset="0"/>
            </a:endParaRPr>
          </a:p>
          <a:p>
            <a:pPr marL="0" algn="ctr" rtl="0" eaLnBrk="1" fontAlgn="t" latinLnBrk="0" hangingPunct="1">
              <a:lnSpc>
                <a:spcPct val="150000"/>
              </a:lnSpc>
              <a:spcBef>
                <a:spcPts val="0"/>
              </a:spcBef>
              <a:spcAft>
                <a:spcPts val="0"/>
              </a:spcAft>
            </a:pPr>
            <a:r>
              <a:rPr lang="en-US" sz="2400" b="0" i="0" u="none" strike="noStrike" kern="1200">
                <a:solidFill>
                  <a:schemeClr val="bg1"/>
                </a:solidFill>
                <a:effectLst/>
                <a:latin typeface="Arial" panose="020B0604020202020204" pitchFamily="34" charset="0"/>
                <a:cs typeface="Arial" panose="020B0604020202020204" pitchFamily="34" charset="0"/>
              </a:rPr>
              <a:t>Reduced Chance of Virus Recirculation</a:t>
            </a:r>
            <a:endParaRPr lang="en-US" sz="2400" b="0" i="0" u="none" strike="noStrike">
              <a:solidFill>
                <a:schemeClr val="bg1"/>
              </a:solidFill>
              <a:effectLst/>
              <a:latin typeface="Arial" panose="020B0604020202020204" pitchFamily="34" charset="0"/>
            </a:endParaRPr>
          </a:p>
          <a:p>
            <a:pPr marL="0" algn="ctr" rtl="0" eaLnBrk="1" fontAlgn="t" latinLnBrk="0" hangingPunct="1">
              <a:lnSpc>
                <a:spcPct val="150000"/>
              </a:lnSpc>
              <a:spcBef>
                <a:spcPts val="0"/>
              </a:spcBef>
              <a:spcAft>
                <a:spcPts val="0"/>
              </a:spcAft>
            </a:pPr>
            <a:r>
              <a:rPr lang="en-US" sz="2800" b="0" i="0" u="none" strike="noStrike" kern="1200">
                <a:solidFill>
                  <a:schemeClr val="bg1"/>
                </a:solidFill>
                <a:effectLst/>
                <a:latin typeface="Arial" panose="020B0604020202020204" pitchFamily="34" charset="0"/>
                <a:cs typeface="Arial" panose="020B0604020202020204" pitchFamily="34" charset="0"/>
              </a:rPr>
              <a:t>Reduced Flushing Times</a:t>
            </a:r>
            <a:endParaRPr lang="en-US" sz="2800" b="0" i="0" u="none" strike="noStrike">
              <a:solidFill>
                <a:schemeClr val="bg1"/>
              </a:solidFill>
              <a:effectLst/>
              <a:latin typeface="Arial" panose="020B0604020202020204" pitchFamily="34" charset="0"/>
            </a:endParaRPr>
          </a:p>
        </p:txBody>
      </p:sp>
      <p:sp>
        <p:nvSpPr>
          <p:cNvPr id="34" name="TextBox 33">
            <a:extLst>
              <a:ext uri="{FF2B5EF4-FFF2-40B4-BE49-F238E27FC236}">
                <a16:creationId xmlns:a16="http://schemas.microsoft.com/office/drawing/2014/main" id="{457B4A94-B7FA-450A-BA6C-F62A9D37321C}"/>
              </a:ext>
            </a:extLst>
          </p:cNvPr>
          <p:cNvSpPr txBox="1"/>
          <p:nvPr/>
        </p:nvSpPr>
        <p:spPr>
          <a:xfrm>
            <a:off x="6096001" y="1312310"/>
            <a:ext cx="6096000" cy="3323987"/>
          </a:xfrm>
          <a:prstGeom prst="rect">
            <a:avLst/>
          </a:prstGeom>
          <a:noFill/>
        </p:spPr>
        <p:txBody>
          <a:bodyPr wrap="square">
            <a:spAutoFit/>
          </a:bodyPr>
          <a:lstStyle/>
          <a:p>
            <a:pPr marL="0" algn="ctr" rtl="0" eaLnBrk="1" fontAlgn="t" latinLnBrk="0" hangingPunct="1">
              <a:lnSpc>
                <a:spcPct val="150000"/>
              </a:lnSpc>
              <a:spcBef>
                <a:spcPts val="0"/>
              </a:spcBef>
              <a:spcAft>
                <a:spcPts val="0"/>
              </a:spcAft>
            </a:pPr>
            <a:r>
              <a:rPr lang="en-US" sz="2800">
                <a:solidFill>
                  <a:schemeClr val="bg1"/>
                </a:solidFill>
                <a:latin typeface="Arial" panose="020B0604020202020204" pitchFamily="34" charset="0"/>
                <a:cs typeface="Arial" panose="020B0604020202020204" pitchFamily="34" charset="0"/>
              </a:rPr>
              <a:t>Energy to Condition OSA</a:t>
            </a:r>
            <a:endParaRPr lang="en-US" sz="2800" i="0" u="none" strike="noStrike">
              <a:solidFill>
                <a:schemeClr val="bg1"/>
              </a:solidFill>
              <a:effectLst/>
              <a:latin typeface="Arial" panose="020B0604020202020204" pitchFamily="34" charset="0"/>
            </a:endParaRPr>
          </a:p>
          <a:p>
            <a:pPr marL="0" algn="ctr" rtl="0" eaLnBrk="1" fontAlgn="t" latinLnBrk="0" hangingPunct="1">
              <a:lnSpc>
                <a:spcPct val="150000"/>
              </a:lnSpc>
              <a:spcBef>
                <a:spcPts val="0"/>
              </a:spcBef>
              <a:spcAft>
                <a:spcPts val="0"/>
              </a:spcAft>
            </a:pPr>
            <a:r>
              <a:rPr lang="en-US" sz="2800" b="0" i="0" u="none" strike="noStrike">
                <a:solidFill>
                  <a:schemeClr val="bg1"/>
                </a:solidFill>
                <a:effectLst/>
                <a:latin typeface="Arial" panose="020B0604020202020204" pitchFamily="34" charset="0"/>
              </a:rPr>
              <a:t>OSA Contaminants – </a:t>
            </a:r>
            <a:r>
              <a:rPr lang="en-US" sz="2800">
                <a:solidFill>
                  <a:schemeClr val="bg1"/>
                </a:solidFill>
                <a:latin typeface="Arial" panose="020B0604020202020204" pitchFamily="34" charset="0"/>
              </a:rPr>
              <a:t>W</a:t>
            </a:r>
            <a:r>
              <a:rPr lang="en-US" sz="2800" b="0" i="0" u="none" strike="noStrike">
                <a:solidFill>
                  <a:schemeClr val="bg1"/>
                </a:solidFill>
                <a:effectLst/>
                <a:latin typeface="Arial" panose="020B0604020202020204" pitchFamily="34" charset="0"/>
              </a:rPr>
              <a:t>ildfires etc.</a:t>
            </a:r>
          </a:p>
          <a:p>
            <a:pPr marL="0" algn="ctr" rtl="0" eaLnBrk="1" fontAlgn="t" latinLnBrk="0" hangingPunct="1">
              <a:lnSpc>
                <a:spcPct val="150000"/>
              </a:lnSpc>
              <a:spcBef>
                <a:spcPts val="0"/>
              </a:spcBef>
              <a:spcAft>
                <a:spcPts val="0"/>
              </a:spcAft>
            </a:pPr>
            <a:r>
              <a:rPr lang="en-US" sz="2800">
                <a:solidFill>
                  <a:schemeClr val="bg1"/>
                </a:solidFill>
                <a:latin typeface="Arial" panose="020B0604020202020204" pitchFamily="34" charset="0"/>
              </a:rPr>
              <a:t>Indoor Temperature Problems</a:t>
            </a:r>
            <a:endParaRPr lang="en-US" sz="2800" b="0" i="0" u="none" strike="noStrike">
              <a:solidFill>
                <a:schemeClr val="bg1"/>
              </a:solidFill>
              <a:effectLst/>
              <a:latin typeface="Arial" panose="020B0604020202020204" pitchFamily="34" charset="0"/>
            </a:endParaRPr>
          </a:p>
          <a:p>
            <a:pPr marL="0" algn="ctr" rtl="0" eaLnBrk="1" fontAlgn="t" latinLnBrk="0" hangingPunct="1">
              <a:lnSpc>
                <a:spcPct val="150000"/>
              </a:lnSpc>
              <a:spcBef>
                <a:spcPts val="0"/>
              </a:spcBef>
              <a:spcAft>
                <a:spcPts val="0"/>
              </a:spcAft>
            </a:pPr>
            <a:endParaRPr lang="en-US" sz="2800" b="0" i="0" u="none" strike="noStrike">
              <a:solidFill>
                <a:schemeClr val="bg1"/>
              </a:solidFill>
              <a:effectLst/>
              <a:latin typeface="Arial" panose="020B0604020202020204" pitchFamily="34" charset="0"/>
            </a:endParaRPr>
          </a:p>
          <a:p>
            <a:pPr marL="0" algn="ctr" rtl="0" eaLnBrk="1" fontAlgn="t" latinLnBrk="0" hangingPunct="1">
              <a:lnSpc>
                <a:spcPct val="150000"/>
              </a:lnSpc>
              <a:spcBef>
                <a:spcPts val="0"/>
              </a:spcBef>
              <a:spcAft>
                <a:spcPts val="0"/>
              </a:spcAft>
            </a:pPr>
            <a:endParaRPr lang="en-US" sz="2800" b="0" i="0" u="none" strike="noStrike">
              <a:solidFill>
                <a:schemeClr val="bg1"/>
              </a:solidFill>
              <a:effectLst/>
              <a:latin typeface="Arial" panose="020B0604020202020204" pitchFamily="34" charset="0"/>
            </a:endParaRPr>
          </a:p>
        </p:txBody>
      </p:sp>
      <p:pic>
        <p:nvPicPr>
          <p:cNvPr id="10" name="Picture 49">
            <a:extLst>
              <a:ext uri="{FF2B5EF4-FFF2-40B4-BE49-F238E27FC236}">
                <a16:creationId xmlns:a16="http://schemas.microsoft.com/office/drawing/2014/main" id="{52113F0C-DB87-4CE0-9E39-32095C1BE4D3}"/>
              </a:ext>
            </a:extLst>
          </p:cNvPr>
          <p:cNvPicPr>
            <a:picLocks noChangeAspect="1"/>
          </p:cNvPicPr>
          <p:nvPr/>
        </p:nvPicPr>
        <p:blipFill>
          <a:blip r:embed="rId4"/>
          <a:stretch>
            <a:fillRect/>
          </a:stretch>
        </p:blipFill>
        <p:spPr>
          <a:xfrm>
            <a:off x="-8313" y="6245988"/>
            <a:ext cx="12200313" cy="612648"/>
          </a:xfrm>
          <a:prstGeom prst="rect">
            <a:avLst/>
          </a:prstGeom>
        </p:spPr>
      </p:pic>
      <p:pic>
        <p:nvPicPr>
          <p:cNvPr id="11" name="Picture 55" descr="Logo&#10;&#10;Description automatically generated with medium confidence">
            <a:extLst>
              <a:ext uri="{FF2B5EF4-FFF2-40B4-BE49-F238E27FC236}">
                <a16:creationId xmlns:a16="http://schemas.microsoft.com/office/drawing/2014/main" id="{8536A2BF-2C49-4731-818B-FD0E37C4072F}"/>
              </a:ext>
            </a:extLst>
          </p:cNvPr>
          <p:cNvPicPr>
            <a:picLocks noChangeAspect="1"/>
          </p:cNvPicPr>
          <p:nvPr/>
        </p:nvPicPr>
        <p:blipFill>
          <a:blip r:embed="rId5"/>
          <a:stretch>
            <a:fillRect/>
          </a:stretch>
        </p:blipFill>
        <p:spPr>
          <a:xfrm>
            <a:off x="208067" y="6457764"/>
            <a:ext cx="2102367" cy="274320"/>
          </a:xfrm>
          <a:prstGeom prst="rect">
            <a:avLst/>
          </a:prstGeom>
        </p:spPr>
      </p:pic>
      <p:pic>
        <p:nvPicPr>
          <p:cNvPr id="12" name="Picture 57" descr="Logo&#10;&#10;Description automatically generated">
            <a:extLst>
              <a:ext uri="{FF2B5EF4-FFF2-40B4-BE49-F238E27FC236}">
                <a16:creationId xmlns:a16="http://schemas.microsoft.com/office/drawing/2014/main" id="{21301A69-A977-49FF-9724-A24C6747BE3A}"/>
              </a:ext>
            </a:extLst>
          </p:cNvPr>
          <p:cNvPicPr>
            <a:picLocks noChangeAspect="1"/>
          </p:cNvPicPr>
          <p:nvPr/>
        </p:nvPicPr>
        <p:blipFill>
          <a:blip r:embed="rId6"/>
          <a:stretch>
            <a:fillRect/>
          </a:stretch>
        </p:blipFill>
        <p:spPr>
          <a:xfrm>
            <a:off x="3549167" y="6371158"/>
            <a:ext cx="1247158" cy="391964"/>
          </a:xfrm>
          <a:prstGeom prst="rect">
            <a:avLst/>
          </a:prstGeom>
        </p:spPr>
      </p:pic>
      <p:pic>
        <p:nvPicPr>
          <p:cNvPr id="13" name="Picture 59" descr="Logo, company name&#10;&#10;Description automatically generated">
            <a:extLst>
              <a:ext uri="{FF2B5EF4-FFF2-40B4-BE49-F238E27FC236}">
                <a16:creationId xmlns:a16="http://schemas.microsoft.com/office/drawing/2014/main" id="{87AA55D3-1451-4D84-850F-19304022D59A}"/>
              </a:ext>
            </a:extLst>
          </p:cNvPr>
          <p:cNvPicPr>
            <a:picLocks noChangeAspect="1"/>
          </p:cNvPicPr>
          <p:nvPr/>
        </p:nvPicPr>
        <p:blipFill rotWithShape="1">
          <a:blip r:embed="rId7"/>
          <a:srcRect t="18143" b="34286"/>
          <a:stretch/>
        </p:blipFill>
        <p:spPr>
          <a:xfrm>
            <a:off x="2415610" y="6302414"/>
            <a:ext cx="1003118" cy="477198"/>
          </a:xfrm>
          <a:prstGeom prst="rect">
            <a:avLst/>
          </a:prstGeom>
        </p:spPr>
      </p:pic>
      <p:pic>
        <p:nvPicPr>
          <p:cNvPr id="3" name="Picture 6">
            <a:extLst>
              <a:ext uri="{FF2B5EF4-FFF2-40B4-BE49-F238E27FC236}">
                <a16:creationId xmlns:a16="http://schemas.microsoft.com/office/drawing/2014/main" id="{F05393E4-6A6D-4E3F-A201-CE39EAEC3B74}"/>
              </a:ext>
            </a:extLst>
          </p:cNvPr>
          <p:cNvPicPr>
            <a:picLocks noChangeAspect="1"/>
          </p:cNvPicPr>
          <p:nvPr/>
        </p:nvPicPr>
        <p:blipFill>
          <a:blip r:embed="rId8"/>
          <a:srcRect/>
          <a:stretch/>
        </p:blipFill>
        <p:spPr>
          <a:xfrm>
            <a:off x="10737666" y="6347532"/>
            <a:ext cx="1259426" cy="409559"/>
          </a:xfrm>
          <a:prstGeom prst="rect">
            <a:avLst/>
          </a:prstGeom>
        </p:spPr>
      </p:pic>
    </p:spTree>
    <p:extLst>
      <p:ext uri="{BB962C8B-B14F-4D97-AF65-F5344CB8AC3E}">
        <p14:creationId xmlns:p14="http://schemas.microsoft.com/office/powerpoint/2010/main" val="266031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FEBD8E-9A27-4F3C-A7CC-380C58CD822E}"/>
              </a:ext>
            </a:extLst>
          </p:cNvPr>
          <p:cNvSpPr>
            <a:spLocks noGrp="1"/>
          </p:cNvSpPr>
          <p:nvPr>
            <p:ph idx="1"/>
          </p:nvPr>
        </p:nvSpPr>
        <p:spPr>
          <a:xfrm>
            <a:off x="2283861" y="2065314"/>
            <a:ext cx="7164939" cy="4120709"/>
          </a:xfrm>
        </p:spPr>
        <p:txBody>
          <a:bodyPr vert="horz" lIns="91440" tIns="45720" rIns="91440" bIns="45720" rtlCol="0" anchor="t">
            <a:normAutofit/>
          </a:bodyPr>
          <a:lstStyle/>
          <a:p>
            <a:pPr>
              <a:lnSpc>
                <a:spcPct val="150000"/>
              </a:lnSpc>
            </a:pPr>
            <a:r>
              <a:rPr lang="en-US" sz="2000">
                <a:solidFill>
                  <a:srgbClr val="515456"/>
                </a:solidFill>
                <a:latin typeface="Arial" panose="020B0604020202020204" pitchFamily="34" charset="0"/>
                <a:cs typeface="Arial" panose="020B0604020202020204" pitchFamily="34" charset="0"/>
              </a:rPr>
              <a:t>Test/confirm current OSA intake levels- Document results</a:t>
            </a:r>
          </a:p>
          <a:p>
            <a:pPr>
              <a:lnSpc>
                <a:spcPct val="150000"/>
              </a:lnSpc>
            </a:pPr>
            <a:r>
              <a:rPr lang="en-US" sz="2000">
                <a:solidFill>
                  <a:srgbClr val="515456"/>
                </a:solidFill>
                <a:latin typeface="Arial" panose="020B0604020202020204" pitchFamily="34" charset="0"/>
                <a:cs typeface="Arial" panose="020B0604020202020204" pitchFamily="34" charset="0"/>
              </a:rPr>
              <a:t>Adjust OSA settings on existing equipment- Document</a:t>
            </a:r>
          </a:p>
          <a:p>
            <a:pPr>
              <a:lnSpc>
                <a:spcPct val="150000"/>
              </a:lnSpc>
            </a:pPr>
            <a:r>
              <a:rPr lang="en-US" sz="2000">
                <a:solidFill>
                  <a:srgbClr val="515456"/>
                </a:solidFill>
                <a:latin typeface="Arial" panose="020B0604020202020204" pitchFamily="34" charset="0"/>
                <a:cs typeface="Arial" panose="020B0604020202020204" pitchFamily="34" charset="0"/>
              </a:rPr>
              <a:t>Establish system control modes/protocols</a:t>
            </a:r>
          </a:p>
          <a:p>
            <a:pPr lvl="1">
              <a:lnSpc>
                <a:spcPct val="150000"/>
              </a:lnSpc>
            </a:pPr>
            <a:r>
              <a:rPr lang="en-US" sz="2000">
                <a:solidFill>
                  <a:srgbClr val="515456"/>
                </a:solidFill>
                <a:latin typeface="Arial" panose="020B0604020202020204" pitchFamily="34" charset="0"/>
                <a:cs typeface="Arial" panose="020B0604020202020204" pitchFamily="34" charset="0"/>
              </a:rPr>
              <a:t>How your systems should be postured for extreme scenarios and what steps need to be taken.</a:t>
            </a:r>
          </a:p>
          <a:p>
            <a:pPr lvl="1">
              <a:lnSpc>
                <a:spcPct val="150000"/>
              </a:lnSpc>
            </a:pPr>
            <a:r>
              <a:rPr lang="en-US" sz="2000">
                <a:solidFill>
                  <a:srgbClr val="515456"/>
                </a:solidFill>
                <a:latin typeface="Arial" panose="020B0604020202020204" pitchFamily="34" charset="0"/>
                <a:cs typeface="Arial" panose="020B0604020202020204" pitchFamily="34" charset="0"/>
              </a:rPr>
              <a:t>Prepare for the next time.</a:t>
            </a:r>
          </a:p>
          <a:p>
            <a:pPr marL="0" indent="0">
              <a:lnSpc>
                <a:spcPct val="150000"/>
              </a:lnSpc>
              <a:buNone/>
            </a:pPr>
            <a:endParaRPr lang="en-US" sz="2000">
              <a:solidFill>
                <a:srgbClr val="515456"/>
              </a:solidFill>
              <a:latin typeface="Arial" panose="020B0604020202020204" pitchFamily="34" charset="0"/>
              <a:cs typeface="Arial" panose="020B0604020202020204" pitchFamily="34" charset="0"/>
            </a:endParaRPr>
          </a:p>
          <a:p>
            <a:pPr>
              <a:lnSpc>
                <a:spcPct val="150000"/>
              </a:lnSpc>
            </a:pPr>
            <a:endParaRPr lang="en-US" sz="2000">
              <a:solidFill>
                <a:srgbClr val="515456"/>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B95B7F7A-C9CC-42E8-B006-7ABBD6E2B172}"/>
              </a:ext>
            </a:extLst>
          </p:cNvPr>
          <p:cNvSpPr txBox="1">
            <a:spLocks/>
          </p:cNvSpPr>
          <p:nvPr/>
        </p:nvSpPr>
        <p:spPr>
          <a:xfrm>
            <a:off x="2134164" y="1011272"/>
            <a:ext cx="9159240" cy="6772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515456"/>
                </a:solidFill>
                <a:latin typeface="Arial" panose="020B0604020202020204" pitchFamily="34" charset="0"/>
                <a:cs typeface="Arial" panose="020B0604020202020204" pitchFamily="34" charset="0"/>
              </a:rPr>
              <a:t>MacMiller Recommendations- OSA</a:t>
            </a:r>
          </a:p>
        </p:txBody>
      </p:sp>
      <p:sp>
        <p:nvSpPr>
          <p:cNvPr id="12" name="Rectangle 3">
            <a:extLst>
              <a:ext uri="{FF2B5EF4-FFF2-40B4-BE49-F238E27FC236}">
                <a16:creationId xmlns:a16="http://schemas.microsoft.com/office/drawing/2014/main" id="{FD33B07C-A055-406B-B5F9-8F481A0B822A}"/>
              </a:ext>
            </a:extLst>
          </p:cNvPr>
          <p:cNvSpPr/>
          <p:nvPr/>
        </p:nvSpPr>
        <p:spPr>
          <a:xfrm>
            <a:off x="0" y="0"/>
            <a:ext cx="1981200" cy="6172200"/>
          </a:xfrm>
          <a:prstGeom prst="rect">
            <a:avLst/>
          </a:prstGeom>
          <a:solidFill>
            <a:srgbClr val="C8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8" name="Picture 49">
            <a:extLst>
              <a:ext uri="{FF2B5EF4-FFF2-40B4-BE49-F238E27FC236}">
                <a16:creationId xmlns:a16="http://schemas.microsoft.com/office/drawing/2014/main" id="{E3321B9F-A0B3-4BCA-98CC-A8873B3A1362}"/>
              </a:ext>
            </a:extLst>
          </p:cNvPr>
          <p:cNvPicPr>
            <a:picLocks noChangeAspect="1"/>
          </p:cNvPicPr>
          <p:nvPr/>
        </p:nvPicPr>
        <p:blipFill>
          <a:blip r:embed="rId2"/>
          <a:stretch>
            <a:fillRect/>
          </a:stretch>
        </p:blipFill>
        <p:spPr>
          <a:xfrm>
            <a:off x="-8313" y="6245988"/>
            <a:ext cx="12200313" cy="612648"/>
          </a:xfrm>
          <a:prstGeom prst="rect">
            <a:avLst/>
          </a:prstGeom>
        </p:spPr>
      </p:pic>
      <p:pic>
        <p:nvPicPr>
          <p:cNvPr id="9" name="Picture 55" descr="Logo&#10;&#10;Description automatically generated with medium confidence">
            <a:extLst>
              <a:ext uri="{FF2B5EF4-FFF2-40B4-BE49-F238E27FC236}">
                <a16:creationId xmlns:a16="http://schemas.microsoft.com/office/drawing/2014/main" id="{F7512B69-A9F0-47D4-80AB-F74CB4E9FED3}"/>
              </a:ext>
            </a:extLst>
          </p:cNvPr>
          <p:cNvPicPr>
            <a:picLocks noChangeAspect="1"/>
          </p:cNvPicPr>
          <p:nvPr/>
        </p:nvPicPr>
        <p:blipFill>
          <a:blip r:embed="rId3"/>
          <a:stretch>
            <a:fillRect/>
          </a:stretch>
        </p:blipFill>
        <p:spPr>
          <a:xfrm>
            <a:off x="208067" y="6457764"/>
            <a:ext cx="2102367" cy="274320"/>
          </a:xfrm>
          <a:prstGeom prst="rect">
            <a:avLst/>
          </a:prstGeom>
        </p:spPr>
      </p:pic>
      <p:pic>
        <p:nvPicPr>
          <p:cNvPr id="10" name="Picture 57" descr="Logo&#10;&#10;Description automatically generated">
            <a:extLst>
              <a:ext uri="{FF2B5EF4-FFF2-40B4-BE49-F238E27FC236}">
                <a16:creationId xmlns:a16="http://schemas.microsoft.com/office/drawing/2014/main" id="{5A7B1A98-0A01-4FE0-831E-8C180D6EAD77}"/>
              </a:ext>
            </a:extLst>
          </p:cNvPr>
          <p:cNvPicPr>
            <a:picLocks noChangeAspect="1"/>
          </p:cNvPicPr>
          <p:nvPr/>
        </p:nvPicPr>
        <p:blipFill>
          <a:blip r:embed="rId4"/>
          <a:stretch>
            <a:fillRect/>
          </a:stretch>
        </p:blipFill>
        <p:spPr>
          <a:xfrm>
            <a:off x="3549167" y="6371158"/>
            <a:ext cx="1247158" cy="391964"/>
          </a:xfrm>
          <a:prstGeom prst="rect">
            <a:avLst/>
          </a:prstGeom>
        </p:spPr>
      </p:pic>
      <p:pic>
        <p:nvPicPr>
          <p:cNvPr id="11" name="Picture 59" descr="Logo, company name&#10;&#10;Description automatically generated">
            <a:extLst>
              <a:ext uri="{FF2B5EF4-FFF2-40B4-BE49-F238E27FC236}">
                <a16:creationId xmlns:a16="http://schemas.microsoft.com/office/drawing/2014/main" id="{35FD1960-9AC7-4955-88EA-9BA1FDC2E3C6}"/>
              </a:ext>
            </a:extLst>
          </p:cNvPr>
          <p:cNvPicPr>
            <a:picLocks noChangeAspect="1"/>
          </p:cNvPicPr>
          <p:nvPr/>
        </p:nvPicPr>
        <p:blipFill rotWithShape="1">
          <a:blip r:embed="rId5"/>
          <a:srcRect t="18143" b="34286"/>
          <a:stretch/>
        </p:blipFill>
        <p:spPr>
          <a:xfrm>
            <a:off x="2415610" y="6302414"/>
            <a:ext cx="1003118" cy="477198"/>
          </a:xfrm>
          <a:prstGeom prst="rect">
            <a:avLst/>
          </a:prstGeom>
        </p:spPr>
      </p:pic>
      <p:pic>
        <p:nvPicPr>
          <p:cNvPr id="5" name="Picture 5">
            <a:extLst>
              <a:ext uri="{FF2B5EF4-FFF2-40B4-BE49-F238E27FC236}">
                <a16:creationId xmlns:a16="http://schemas.microsoft.com/office/drawing/2014/main" id="{DD5A566B-B869-4D2E-A642-59AF2FF75286}"/>
              </a:ext>
            </a:extLst>
          </p:cNvPr>
          <p:cNvPicPr>
            <a:picLocks noChangeAspect="1"/>
          </p:cNvPicPr>
          <p:nvPr/>
        </p:nvPicPr>
        <p:blipFill rotWithShape="1">
          <a:blip r:embed="rId6">
            <a:alphaModFix amt="10000"/>
          </a:blip>
          <a:srcRect l="35201" t="167" r="42336" b="-1"/>
          <a:stretch/>
        </p:blipFill>
        <p:spPr>
          <a:xfrm>
            <a:off x="9448800" y="0"/>
            <a:ext cx="2743200" cy="6858000"/>
          </a:xfrm>
          <a:prstGeom prst="rect">
            <a:avLst/>
          </a:prstGeom>
        </p:spPr>
      </p:pic>
      <p:pic>
        <p:nvPicPr>
          <p:cNvPr id="2" name="Picture 6" descr="Logo&#10;&#10;Description automatically generated">
            <a:extLst>
              <a:ext uri="{FF2B5EF4-FFF2-40B4-BE49-F238E27FC236}">
                <a16:creationId xmlns:a16="http://schemas.microsoft.com/office/drawing/2014/main" id="{9D834A01-DA24-4E88-A531-DC959F1A4AEE}"/>
              </a:ext>
            </a:extLst>
          </p:cNvPr>
          <p:cNvPicPr>
            <a:picLocks noChangeAspect="1"/>
          </p:cNvPicPr>
          <p:nvPr/>
        </p:nvPicPr>
        <p:blipFill>
          <a:blip r:embed="rId7"/>
          <a:srcRect/>
          <a:stretch/>
        </p:blipFill>
        <p:spPr>
          <a:xfrm>
            <a:off x="10737666" y="6347532"/>
            <a:ext cx="1259426" cy="409559"/>
          </a:xfrm>
          <a:prstGeom prst="rect">
            <a:avLst/>
          </a:prstGeom>
        </p:spPr>
      </p:pic>
    </p:spTree>
    <p:extLst>
      <p:ext uri="{BB962C8B-B14F-4D97-AF65-F5344CB8AC3E}">
        <p14:creationId xmlns:p14="http://schemas.microsoft.com/office/powerpoint/2010/main" val="591189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9">
            <a:extLst>
              <a:ext uri="{FF2B5EF4-FFF2-40B4-BE49-F238E27FC236}">
                <a16:creationId xmlns:a16="http://schemas.microsoft.com/office/drawing/2014/main" id="{9FAA46F0-5991-4085-A5B4-458CED0ABB84}"/>
              </a:ext>
            </a:extLst>
          </p:cNvPr>
          <p:cNvPicPr>
            <a:picLocks noChangeAspect="1"/>
          </p:cNvPicPr>
          <p:nvPr/>
        </p:nvPicPr>
        <p:blipFill>
          <a:blip r:embed="rId3"/>
          <a:stretch>
            <a:fillRect/>
          </a:stretch>
        </p:blipFill>
        <p:spPr>
          <a:xfrm>
            <a:off x="-8313" y="6245988"/>
            <a:ext cx="12200313" cy="612648"/>
          </a:xfrm>
          <a:prstGeom prst="rect">
            <a:avLst/>
          </a:prstGeom>
        </p:spPr>
      </p:pic>
      <p:sp>
        <p:nvSpPr>
          <p:cNvPr id="3" name="Content Placeholder 2">
            <a:extLst>
              <a:ext uri="{FF2B5EF4-FFF2-40B4-BE49-F238E27FC236}">
                <a16:creationId xmlns:a16="http://schemas.microsoft.com/office/drawing/2014/main" id="{A7D7195D-9523-498B-A528-52E65AE639D7}"/>
              </a:ext>
            </a:extLst>
          </p:cNvPr>
          <p:cNvSpPr>
            <a:spLocks noGrp="1"/>
          </p:cNvSpPr>
          <p:nvPr>
            <p:ph idx="1"/>
          </p:nvPr>
        </p:nvSpPr>
        <p:spPr>
          <a:xfrm>
            <a:off x="6872748" y="1558935"/>
            <a:ext cx="5061279" cy="4420200"/>
          </a:xfrm>
        </p:spPr>
        <p:txBody>
          <a:bodyPr vert="horz" lIns="91440" tIns="45720" rIns="91440" bIns="45720" rtlCol="0" anchor="t">
            <a:normAutofit/>
          </a:bodyPr>
          <a:lstStyle/>
          <a:p>
            <a:pPr marL="225425" indent="-225425">
              <a:lnSpc>
                <a:spcPct val="100000"/>
              </a:lnSpc>
            </a:pPr>
            <a:r>
              <a:rPr lang="en-US" sz="2000">
                <a:solidFill>
                  <a:srgbClr val="515456"/>
                </a:solidFill>
                <a:latin typeface="Arial" panose="020B0604020202020204" pitchFamily="34" charset="0"/>
                <a:ea typeface="+mn-lt"/>
                <a:cs typeface="Arial" panose="020B0604020202020204" pitchFamily="34" charset="0"/>
              </a:rPr>
              <a:t>ASHRAE recommends that filter efficiency be at least </a:t>
            </a:r>
            <a:r>
              <a:rPr lang="en-US" sz="2000" b="1">
                <a:solidFill>
                  <a:srgbClr val="C00000"/>
                </a:solidFill>
                <a:latin typeface="Arial" panose="020B0604020202020204" pitchFamily="34" charset="0"/>
                <a:ea typeface="+mn-lt"/>
                <a:cs typeface="Arial" panose="020B0604020202020204" pitchFamily="34" charset="0"/>
              </a:rPr>
              <a:t>MERV 13</a:t>
            </a:r>
            <a:r>
              <a:rPr lang="en-US" sz="2000">
                <a:solidFill>
                  <a:srgbClr val="515456"/>
                </a:solidFill>
                <a:latin typeface="Arial" panose="020B0604020202020204" pitchFamily="34" charset="0"/>
                <a:ea typeface="+mn-lt"/>
                <a:cs typeface="Arial" panose="020B0604020202020204" pitchFamily="34" charset="0"/>
              </a:rPr>
              <a:t>.</a:t>
            </a:r>
            <a:r>
              <a:rPr lang="en-US" sz="2000">
                <a:latin typeface="Arial" panose="020B0604020202020204" pitchFamily="34" charset="0"/>
                <a:ea typeface="+mn-lt"/>
                <a:cs typeface="Arial" panose="020B0604020202020204" pitchFamily="34" charset="0"/>
              </a:rPr>
              <a:t> </a:t>
            </a:r>
            <a:endParaRPr lang="en-US" sz="2000">
              <a:latin typeface="Arial" panose="020B0604020202020204" pitchFamily="34" charset="0"/>
              <a:cs typeface="Arial" panose="020B0604020202020204" pitchFamily="34" charset="0"/>
            </a:endParaRPr>
          </a:p>
          <a:p>
            <a:pPr marL="225425" indent="-225425">
              <a:lnSpc>
                <a:spcPct val="100000"/>
              </a:lnSpc>
            </a:pPr>
            <a:r>
              <a:rPr lang="en-US" sz="2000">
                <a:solidFill>
                  <a:srgbClr val="515456"/>
                </a:solidFill>
                <a:latin typeface="Arial" panose="020B0604020202020204" pitchFamily="34" charset="0"/>
                <a:ea typeface="+mn-lt"/>
                <a:cs typeface="Arial" panose="020B0604020202020204" pitchFamily="34" charset="0"/>
              </a:rPr>
              <a:t>Many existing HVAC systems have </a:t>
            </a:r>
            <a:r>
              <a:rPr lang="en-US" sz="2000" b="1">
                <a:solidFill>
                  <a:srgbClr val="0099CC"/>
                </a:solidFill>
                <a:latin typeface="Arial" panose="020B0604020202020204" pitchFamily="34" charset="0"/>
                <a:ea typeface="+mn-lt"/>
                <a:cs typeface="Arial" panose="020B0604020202020204" pitchFamily="34" charset="0"/>
              </a:rPr>
              <a:t>MERV 6 to MERV 8</a:t>
            </a:r>
            <a:r>
              <a:rPr lang="en-US" sz="2000">
                <a:solidFill>
                  <a:srgbClr val="0099CC"/>
                </a:solidFill>
                <a:latin typeface="Arial" panose="020B0604020202020204" pitchFamily="34" charset="0"/>
                <a:ea typeface="+mn-lt"/>
                <a:cs typeface="Arial" panose="020B0604020202020204" pitchFamily="34" charset="0"/>
              </a:rPr>
              <a:t> </a:t>
            </a:r>
            <a:r>
              <a:rPr lang="en-US" sz="2000">
                <a:solidFill>
                  <a:srgbClr val="515456"/>
                </a:solidFill>
                <a:latin typeface="Arial" panose="020B0604020202020204" pitchFamily="34" charset="0"/>
                <a:ea typeface="+mn-lt"/>
                <a:cs typeface="Arial" panose="020B0604020202020204" pitchFamily="34" charset="0"/>
              </a:rPr>
              <a:t>filters. </a:t>
            </a:r>
          </a:p>
          <a:p>
            <a:pPr marL="225425" indent="-225425">
              <a:lnSpc>
                <a:spcPct val="100000"/>
              </a:lnSpc>
            </a:pPr>
            <a:r>
              <a:rPr lang="en-US" sz="2000">
                <a:solidFill>
                  <a:srgbClr val="515456"/>
                </a:solidFill>
                <a:latin typeface="Arial" panose="020B0604020202020204" pitchFamily="34" charset="0"/>
                <a:ea typeface="+mn-lt"/>
                <a:cs typeface="Arial" panose="020B0604020202020204" pitchFamily="34" charset="0"/>
              </a:rPr>
              <a:t>Point of use filtration devices can achieve </a:t>
            </a:r>
            <a:r>
              <a:rPr lang="en-US" sz="2000" b="1">
                <a:solidFill>
                  <a:schemeClr val="accent1"/>
                </a:solidFill>
                <a:latin typeface="Arial" panose="020B0604020202020204" pitchFamily="34" charset="0"/>
                <a:ea typeface="+mn-lt"/>
                <a:cs typeface="Arial" panose="020B0604020202020204" pitchFamily="34" charset="0"/>
              </a:rPr>
              <a:t>MERV 16 </a:t>
            </a:r>
            <a:r>
              <a:rPr lang="en-US" sz="2000">
                <a:solidFill>
                  <a:srgbClr val="515456"/>
                </a:solidFill>
                <a:latin typeface="Arial" panose="020B0604020202020204" pitchFamily="34" charset="0"/>
                <a:ea typeface="+mn-lt"/>
                <a:cs typeface="Arial" panose="020B0604020202020204" pitchFamily="34" charset="0"/>
              </a:rPr>
              <a:t>(HEPA).</a:t>
            </a:r>
          </a:p>
        </p:txBody>
      </p:sp>
      <p:pic>
        <p:nvPicPr>
          <p:cNvPr id="5" name="Picture 4" descr="Table&#10;&#10;Description automatically generated">
            <a:extLst>
              <a:ext uri="{FF2B5EF4-FFF2-40B4-BE49-F238E27FC236}">
                <a16:creationId xmlns:a16="http://schemas.microsoft.com/office/drawing/2014/main" id="{C53B3E54-2B71-4CE4-B6F4-FCE64BCD94E3}"/>
              </a:ext>
            </a:extLst>
          </p:cNvPr>
          <p:cNvPicPr>
            <a:picLocks noChangeAspect="1"/>
          </p:cNvPicPr>
          <p:nvPr/>
        </p:nvPicPr>
        <p:blipFill rotWithShape="1">
          <a:blip r:embed="rId4"/>
          <a:srcRect/>
          <a:stretch/>
        </p:blipFill>
        <p:spPr>
          <a:xfrm>
            <a:off x="-58992" y="1455381"/>
            <a:ext cx="6529386" cy="4420201"/>
          </a:xfrm>
          <a:prstGeom prst="rect">
            <a:avLst/>
          </a:prstGeom>
        </p:spPr>
      </p:pic>
      <p:sp>
        <p:nvSpPr>
          <p:cNvPr id="7" name="Arrow: Left 6">
            <a:extLst>
              <a:ext uri="{FF2B5EF4-FFF2-40B4-BE49-F238E27FC236}">
                <a16:creationId xmlns:a16="http://schemas.microsoft.com/office/drawing/2014/main" id="{B3C7B028-AD36-4CFA-BD93-957A8507F10E}"/>
              </a:ext>
            </a:extLst>
          </p:cNvPr>
          <p:cNvSpPr/>
          <p:nvPr/>
        </p:nvSpPr>
        <p:spPr>
          <a:xfrm>
            <a:off x="5404641" y="3199397"/>
            <a:ext cx="978089" cy="4890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F5D9444E-E527-4A1E-B5E3-26EC59361C45}"/>
              </a:ext>
            </a:extLst>
          </p:cNvPr>
          <p:cNvSpPr/>
          <p:nvPr/>
        </p:nvSpPr>
        <p:spPr>
          <a:xfrm>
            <a:off x="5404641" y="4606584"/>
            <a:ext cx="978089" cy="4890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A6EA3C3-E5DD-4BC3-95CA-5959D9194151}"/>
              </a:ext>
            </a:extLst>
          </p:cNvPr>
          <p:cNvSpPr txBox="1"/>
          <p:nvPr/>
        </p:nvSpPr>
        <p:spPr>
          <a:xfrm>
            <a:off x="6754762" y="5271253"/>
            <a:ext cx="49688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panose="020B0604020202020204" pitchFamily="34" charset="0"/>
                <a:ea typeface="+mn-lt"/>
                <a:cs typeface="Arial" panose="020B0604020202020204" pitchFamily="34" charset="0"/>
              </a:rPr>
              <a:t>MERV: Minimum Efficiency Reporting Value</a:t>
            </a:r>
            <a:endParaRPr lang="en-US" b="1">
              <a:latin typeface="Arial" panose="020B0604020202020204" pitchFamily="34" charset="0"/>
              <a:cs typeface="Arial" panose="020B0604020202020204" pitchFamily="34" charset="0"/>
            </a:endParaRPr>
          </a:p>
        </p:txBody>
      </p:sp>
      <p:pic>
        <p:nvPicPr>
          <p:cNvPr id="12" name="Picture 18">
            <a:extLst>
              <a:ext uri="{FF2B5EF4-FFF2-40B4-BE49-F238E27FC236}">
                <a16:creationId xmlns:a16="http://schemas.microsoft.com/office/drawing/2014/main" id="{9501D404-57DB-4F75-BB65-F42B679E12CD}"/>
              </a:ext>
            </a:extLst>
          </p:cNvPr>
          <p:cNvPicPr>
            <a:picLocks noChangeAspect="1"/>
          </p:cNvPicPr>
          <p:nvPr/>
        </p:nvPicPr>
        <p:blipFill>
          <a:blip r:embed="rId5"/>
          <a:stretch>
            <a:fillRect/>
          </a:stretch>
        </p:blipFill>
        <p:spPr>
          <a:xfrm>
            <a:off x="0" y="143624"/>
            <a:ext cx="5028900" cy="1043448"/>
          </a:xfrm>
          <a:prstGeom prst="rect">
            <a:avLst/>
          </a:prstGeom>
        </p:spPr>
      </p:pic>
      <p:sp>
        <p:nvSpPr>
          <p:cNvPr id="13" name="TextBox 16">
            <a:extLst>
              <a:ext uri="{FF2B5EF4-FFF2-40B4-BE49-F238E27FC236}">
                <a16:creationId xmlns:a16="http://schemas.microsoft.com/office/drawing/2014/main" id="{EA0248A7-D05E-4387-AE00-57EFF8C301B1}"/>
              </a:ext>
            </a:extLst>
          </p:cNvPr>
          <p:cNvSpPr txBox="1"/>
          <p:nvPr/>
        </p:nvSpPr>
        <p:spPr>
          <a:xfrm>
            <a:off x="471412" y="245015"/>
            <a:ext cx="4557488" cy="553998"/>
          </a:xfrm>
          <a:prstGeom prst="rect">
            <a:avLst/>
          </a:prstGeom>
          <a:no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Filtration</a:t>
            </a:r>
          </a:p>
        </p:txBody>
      </p:sp>
      <p:sp>
        <p:nvSpPr>
          <p:cNvPr id="10" name="Arrow: Left 9">
            <a:extLst>
              <a:ext uri="{FF2B5EF4-FFF2-40B4-BE49-F238E27FC236}">
                <a16:creationId xmlns:a16="http://schemas.microsoft.com/office/drawing/2014/main" id="{C2132D77-2736-438B-A389-271C7BB8191E}"/>
              </a:ext>
            </a:extLst>
          </p:cNvPr>
          <p:cNvSpPr/>
          <p:nvPr/>
        </p:nvSpPr>
        <p:spPr>
          <a:xfrm>
            <a:off x="5422711" y="5468446"/>
            <a:ext cx="978089" cy="4890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55" descr="Logo&#10;&#10;Description automatically generated with medium confidence">
            <a:extLst>
              <a:ext uri="{FF2B5EF4-FFF2-40B4-BE49-F238E27FC236}">
                <a16:creationId xmlns:a16="http://schemas.microsoft.com/office/drawing/2014/main" id="{80FC9020-1AE1-43CB-A7F5-A8F06788AA63}"/>
              </a:ext>
            </a:extLst>
          </p:cNvPr>
          <p:cNvPicPr>
            <a:picLocks noChangeAspect="1"/>
          </p:cNvPicPr>
          <p:nvPr/>
        </p:nvPicPr>
        <p:blipFill>
          <a:blip r:embed="rId6"/>
          <a:stretch>
            <a:fillRect/>
          </a:stretch>
        </p:blipFill>
        <p:spPr>
          <a:xfrm>
            <a:off x="208067" y="6457764"/>
            <a:ext cx="2102367" cy="274320"/>
          </a:xfrm>
          <a:prstGeom prst="rect">
            <a:avLst/>
          </a:prstGeom>
        </p:spPr>
      </p:pic>
      <p:pic>
        <p:nvPicPr>
          <p:cNvPr id="17" name="Picture 57" descr="Logo&#10;&#10;Description automatically generated">
            <a:extLst>
              <a:ext uri="{FF2B5EF4-FFF2-40B4-BE49-F238E27FC236}">
                <a16:creationId xmlns:a16="http://schemas.microsoft.com/office/drawing/2014/main" id="{EF4D386E-6E09-42F0-A5D8-8674FC077D56}"/>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8" name="Picture 59" descr="Logo, company name&#10;&#10;Description automatically generated">
            <a:extLst>
              <a:ext uri="{FF2B5EF4-FFF2-40B4-BE49-F238E27FC236}">
                <a16:creationId xmlns:a16="http://schemas.microsoft.com/office/drawing/2014/main" id="{9A148EBC-46DF-4AD7-9E85-223AF883E30E}"/>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2" name="Picture 6">
            <a:extLst>
              <a:ext uri="{FF2B5EF4-FFF2-40B4-BE49-F238E27FC236}">
                <a16:creationId xmlns:a16="http://schemas.microsoft.com/office/drawing/2014/main" id="{6B2D4E06-862B-43F0-8265-8DB932E91E27}"/>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2137329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D7195D-9523-498B-A528-52E65AE639D7}"/>
              </a:ext>
            </a:extLst>
          </p:cNvPr>
          <p:cNvSpPr>
            <a:spLocks noGrp="1"/>
          </p:cNvSpPr>
          <p:nvPr>
            <p:ph idx="1"/>
          </p:nvPr>
        </p:nvSpPr>
        <p:spPr>
          <a:xfrm>
            <a:off x="2359741" y="1026915"/>
            <a:ext cx="6194055" cy="1990605"/>
          </a:xfrm>
        </p:spPr>
        <p:txBody>
          <a:bodyPr vert="horz" lIns="91440" tIns="45720" rIns="91440" bIns="45720" rtlCol="0" anchor="t">
            <a:normAutofit/>
          </a:bodyPr>
          <a:lstStyle/>
          <a:p>
            <a:pPr marL="457200" indent="-457200">
              <a:lnSpc>
                <a:spcPct val="130000"/>
              </a:lnSpc>
            </a:pPr>
            <a:r>
              <a:rPr lang="en-US" sz="1800">
                <a:solidFill>
                  <a:srgbClr val="515456"/>
                </a:solidFill>
                <a:latin typeface="Arial" panose="020B0604020202020204" pitchFamily="34" charset="0"/>
                <a:ea typeface="+mn-lt"/>
                <a:cs typeface="Arial" panose="020B0604020202020204" pitchFamily="34" charset="0"/>
              </a:rPr>
              <a:t>Higher efficiency does not come without a penalty.  </a:t>
            </a:r>
            <a:endParaRPr lang="en-US" sz="1800">
              <a:solidFill>
                <a:srgbClr val="515456"/>
              </a:solidFill>
              <a:latin typeface="Arial" panose="020B0604020202020204" pitchFamily="34" charset="0"/>
              <a:cs typeface="Arial" panose="020B0604020202020204" pitchFamily="34" charset="0"/>
            </a:endParaRPr>
          </a:p>
          <a:p>
            <a:pPr marL="457200" indent="-457200">
              <a:lnSpc>
                <a:spcPct val="130000"/>
              </a:lnSpc>
            </a:pPr>
            <a:r>
              <a:rPr lang="en-US" sz="1800">
                <a:solidFill>
                  <a:srgbClr val="515456"/>
                </a:solidFill>
                <a:latin typeface="Arial" panose="020B0604020202020204" pitchFamily="34" charset="0"/>
                <a:ea typeface="+mn-lt"/>
                <a:cs typeface="Arial" panose="020B0604020202020204" pitchFamily="34" charset="0"/>
              </a:rPr>
              <a:t>Care must be taken when increasing the filter efficiency.</a:t>
            </a:r>
          </a:p>
          <a:p>
            <a:pPr marL="457200" indent="-457200">
              <a:lnSpc>
                <a:spcPct val="130000"/>
              </a:lnSpc>
            </a:pPr>
            <a:r>
              <a:rPr lang="en-US" sz="1800">
                <a:solidFill>
                  <a:srgbClr val="515456"/>
                </a:solidFill>
                <a:latin typeface="Arial" panose="020B0604020202020204" pitchFamily="34" charset="0"/>
                <a:cs typeface="Arial" panose="020B0604020202020204" pitchFamily="34" charset="0"/>
              </a:rPr>
              <a:t>Filters must fit tightly</a:t>
            </a:r>
          </a:p>
        </p:txBody>
      </p:sp>
      <p:sp>
        <p:nvSpPr>
          <p:cNvPr id="23" name="Rectangle 22">
            <a:extLst>
              <a:ext uri="{FF2B5EF4-FFF2-40B4-BE49-F238E27FC236}">
                <a16:creationId xmlns:a16="http://schemas.microsoft.com/office/drawing/2014/main" id="{A9E1CB42-371F-4383-A3E4-CD4E18D38AD7}"/>
              </a:ext>
            </a:extLst>
          </p:cNvPr>
          <p:cNvSpPr/>
          <p:nvPr/>
        </p:nvSpPr>
        <p:spPr>
          <a:xfrm>
            <a:off x="0" y="0"/>
            <a:ext cx="1981200" cy="6172200"/>
          </a:xfrm>
          <a:prstGeom prst="rect">
            <a:avLst/>
          </a:prstGeom>
          <a:solidFill>
            <a:srgbClr val="C8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5" name="TextBox 24">
            <a:extLst>
              <a:ext uri="{FF2B5EF4-FFF2-40B4-BE49-F238E27FC236}">
                <a16:creationId xmlns:a16="http://schemas.microsoft.com/office/drawing/2014/main" id="{C91F28EB-5593-47C8-8905-3018084A67AC}"/>
              </a:ext>
            </a:extLst>
          </p:cNvPr>
          <p:cNvSpPr txBox="1"/>
          <p:nvPr/>
        </p:nvSpPr>
        <p:spPr>
          <a:xfrm>
            <a:off x="2359741" y="363974"/>
            <a:ext cx="6096000" cy="553998"/>
          </a:xfrm>
          <a:prstGeom prst="rect">
            <a:avLst/>
          </a:prstGeom>
          <a:noFill/>
        </p:spPr>
        <p:txBody>
          <a:bodyPr wrap="square">
            <a:spAutoFit/>
          </a:bodyPr>
          <a:lstStyle/>
          <a:p>
            <a:r>
              <a:rPr lang="en-US" sz="3000" b="1">
                <a:solidFill>
                  <a:srgbClr val="515456"/>
                </a:solidFill>
                <a:latin typeface="Arial" panose="020B0604020202020204" pitchFamily="34" charset="0"/>
                <a:cs typeface="Arial" panose="020B0604020202020204" pitchFamily="34" charset="0"/>
              </a:rPr>
              <a:t>Filtration</a:t>
            </a:r>
            <a:endParaRPr lang="en-US" sz="3000"/>
          </a:p>
        </p:txBody>
      </p:sp>
      <p:sp>
        <p:nvSpPr>
          <p:cNvPr id="13" name="Content Placeholder 2">
            <a:extLst>
              <a:ext uri="{FF2B5EF4-FFF2-40B4-BE49-F238E27FC236}">
                <a16:creationId xmlns:a16="http://schemas.microsoft.com/office/drawing/2014/main" id="{7B40A66C-CBAB-440F-9BAB-6AD9F73D1510}"/>
              </a:ext>
            </a:extLst>
          </p:cNvPr>
          <p:cNvSpPr txBox="1">
            <a:spLocks/>
          </p:cNvSpPr>
          <p:nvPr/>
        </p:nvSpPr>
        <p:spPr>
          <a:xfrm>
            <a:off x="136821" y="359365"/>
            <a:ext cx="1844379" cy="49304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b="1">
                <a:solidFill>
                  <a:schemeClr val="bg1"/>
                </a:solidFill>
                <a:latin typeface="Arial" panose="020B0604020202020204" pitchFamily="34" charset="0"/>
                <a:cs typeface="Arial" panose="020B0604020202020204" pitchFamily="34" charset="0"/>
              </a:rPr>
              <a:t>Capable units* : </a:t>
            </a:r>
          </a:p>
          <a:p>
            <a:pPr marL="0" indent="0">
              <a:lnSpc>
                <a:spcPct val="100000"/>
              </a:lnSpc>
              <a:buNone/>
            </a:pPr>
            <a:r>
              <a:rPr lang="en-US" sz="1400">
                <a:solidFill>
                  <a:schemeClr val="bg1"/>
                </a:solidFill>
                <a:latin typeface="Arial" panose="020B0604020202020204" pitchFamily="34" charset="0"/>
                <a:cs typeface="Arial" panose="020B0604020202020204" pitchFamily="34" charset="0"/>
              </a:rPr>
              <a:t>RTU VAV, Large fan coils, Gas packs, Central AHU’s, Split system AHU’s, Water source HP</a:t>
            </a:r>
          </a:p>
          <a:p>
            <a:pPr marL="0" indent="0">
              <a:lnSpc>
                <a:spcPct val="100000"/>
              </a:lnSpc>
              <a:buNone/>
            </a:pPr>
            <a:endParaRPr lang="en-US" sz="1600" b="1">
              <a:solidFill>
                <a:schemeClr val="bg1"/>
              </a:solidFill>
              <a:latin typeface="Arial" panose="020B0604020202020204" pitchFamily="34" charset="0"/>
              <a:cs typeface="Arial" panose="020B0604020202020204" pitchFamily="34" charset="0"/>
            </a:endParaRPr>
          </a:p>
          <a:p>
            <a:pPr marL="0" indent="0">
              <a:lnSpc>
                <a:spcPct val="100000"/>
              </a:lnSpc>
              <a:buNone/>
            </a:pPr>
            <a:r>
              <a:rPr lang="en-US" sz="1600" b="1">
                <a:solidFill>
                  <a:schemeClr val="bg1"/>
                </a:solidFill>
                <a:latin typeface="Arial" panose="020B0604020202020204" pitchFamily="34" charset="0"/>
                <a:cs typeface="Arial" panose="020B0604020202020204" pitchFamily="34" charset="0"/>
              </a:rPr>
              <a:t>Non-capable Units: </a:t>
            </a:r>
          </a:p>
          <a:p>
            <a:pPr marL="0" indent="0">
              <a:lnSpc>
                <a:spcPct val="100000"/>
              </a:lnSpc>
              <a:buNone/>
            </a:pPr>
            <a:r>
              <a:rPr lang="en-US" sz="1400">
                <a:solidFill>
                  <a:schemeClr val="bg1"/>
                </a:solidFill>
                <a:latin typeface="Arial" panose="020B0604020202020204" pitchFamily="34" charset="0"/>
                <a:cs typeface="Arial" panose="020B0604020202020204" pitchFamily="34" charset="0"/>
              </a:rPr>
              <a:t>VAV Fan Powered Terminals, VRF Terminals/</a:t>
            </a:r>
            <a:r>
              <a:rPr lang="en-US" sz="1400" err="1">
                <a:solidFill>
                  <a:schemeClr val="bg1"/>
                </a:solidFill>
                <a:latin typeface="Arial" panose="020B0604020202020204" pitchFamily="34" charset="0"/>
                <a:cs typeface="Arial" panose="020B0604020202020204" pitchFamily="34" charset="0"/>
              </a:rPr>
              <a:t>fancoils</a:t>
            </a:r>
            <a:r>
              <a:rPr lang="en-US" sz="1400">
                <a:solidFill>
                  <a:schemeClr val="bg1"/>
                </a:solidFill>
                <a:latin typeface="Arial" panose="020B0604020202020204" pitchFamily="34" charset="0"/>
                <a:cs typeface="Arial" panose="020B0604020202020204" pitchFamily="34" charset="0"/>
              </a:rPr>
              <a:t>, PTAC, Window AC units, Unit Heaters, Radiators</a:t>
            </a:r>
          </a:p>
          <a:p>
            <a:pPr marL="0" indent="0">
              <a:lnSpc>
                <a:spcPct val="100000"/>
              </a:lnSpc>
              <a:buNone/>
            </a:pPr>
            <a:endParaRPr lang="en-US" sz="1100" i="1">
              <a:solidFill>
                <a:schemeClr val="bg1"/>
              </a:solidFill>
              <a:latin typeface="Arial" panose="020B0604020202020204" pitchFamily="34" charset="0"/>
              <a:cs typeface="Arial" panose="020B0604020202020204" pitchFamily="34" charset="0"/>
            </a:endParaRPr>
          </a:p>
          <a:p>
            <a:pPr marL="0" indent="0">
              <a:lnSpc>
                <a:spcPct val="100000"/>
              </a:lnSpc>
              <a:buNone/>
            </a:pPr>
            <a:r>
              <a:rPr lang="en-US" sz="1100" i="1">
                <a:solidFill>
                  <a:schemeClr val="bg1"/>
                </a:solidFill>
                <a:latin typeface="Arial" panose="020B0604020202020204" pitchFamily="34" charset="0"/>
                <a:cs typeface="Arial" panose="020B0604020202020204" pitchFamily="34" charset="0"/>
              </a:rPr>
              <a:t>*The fan is generally capable- other modifications may be necessary</a:t>
            </a:r>
          </a:p>
          <a:p>
            <a:pPr marL="0" indent="0">
              <a:lnSpc>
                <a:spcPct val="100000"/>
              </a:lnSpc>
              <a:buNone/>
            </a:pPr>
            <a:endParaRPr lang="en-US" sz="1600">
              <a:solidFill>
                <a:schemeClr val="bg1"/>
              </a:solidFill>
              <a:latin typeface="Arial" panose="020B0604020202020204" pitchFamily="34" charset="0"/>
              <a:cs typeface="Arial" panose="020B0604020202020204" pitchFamily="34" charset="0"/>
            </a:endParaRPr>
          </a:p>
        </p:txBody>
      </p:sp>
      <p:pic>
        <p:nvPicPr>
          <p:cNvPr id="14" name="185E64B2-1041-44F9-9BD3-64498675DEDC">
            <a:extLst>
              <a:ext uri="{FF2B5EF4-FFF2-40B4-BE49-F238E27FC236}">
                <a16:creationId xmlns:a16="http://schemas.microsoft.com/office/drawing/2014/main" id="{AECD1E88-5842-4E74-958F-86AF8AF9F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632" y="2500560"/>
            <a:ext cx="2672654" cy="35026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1B8C42B9-4C2F-48EA-B6BE-61F650A7B0C4">
            <a:extLst>
              <a:ext uri="{FF2B5EF4-FFF2-40B4-BE49-F238E27FC236}">
                <a16:creationId xmlns:a16="http://schemas.microsoft.com/office/drawing/2014/main" id="{F290F795-1DF7-4D9D-99ED-DDA0CAB24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0736" y="1546007"/>
            <a:ext cx="2672654" cy="35026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9">
            <a:extLst>
              <a:ext uri="{FF2B5EF4-FFF2-40B4-BE49-F238E27FC236}">
                <a16:creationId xmlns:a16="http://schemas.microsoft.com/office/drawing/2014/main" id="{53967CE7-5AF1-494F-807E-2BB77F9EC748}"/>
              </a:ext>
            </a:extLst>
          </p:cNvPr>
          <p:cNvPicPr>
            <a:picLocks noChangeAspect="1"/>
          </p:cNvPicPr>
          <p:nvPr/>
        </p:nvPicPr>
        <p:blipFill>
          <a:blip r:embed="rId5"/>
          <a:stretch>
            <a:fillRect/>
          </a:stretch>
        </p:blipFill>
        <p:spPr>
          <a:xfrm>
            <a:off x="-8313" y="6245988"/>
            <a:ext cx="12200313" cy="612648"/>
          </a:xfrm>
          <a:prstGeom prst="rect">
            <a:avLst/>
          </a:prstGeom>
        </p:spPr>
      </p:pic>
      <p:pic>
        <p:nvPicPr>
          <p:cNvPr id="10" name="Picture 55" descr="Logo&#10;&#10;Description automatically generated with medium confidence">
            <a:extLst>
              <a:ext uri="{FF2B5EF4-FFF2-40B4-BE49-F238E27FC236}">
                <a16:creationId xmlns:a16="http://schemas.microsoft.com/office/drawing/2014/main" id="{2F4F29B5-FEEF-4D66-972E-A812F4DB5E41}"/>
              </a:ext>
            </a:extLst>
          </p:cNvPr>
          <p:cNvPicPr>
            <a:picLocks noChangeAspect="1"/>
          </p:cNvPicPr>
          <p:nvPr/>
        </p:nvPicPr>
        <p:blipFill>
          <a:blip r:embed="rId6"/>
          <a:stretch>
            <a:fillRect/>
          </a:stretch>
        </p:blipFill>
        <p:spPr>
          <a:xfrm>
            <a:off x="208067" y="6457764"/>
            <a:ext cx="2102367" cy="274320"/>
          </a:xfrm>
          <a:prstGeom prst="rect">
            <a:avLst/>
          </a:prstGeom>
        </p:spPr>
      </p:pic>
      <p:pic>
        <p:nvPicPr>
          <p:cNvPr id="11" name="Picture 57" descr="Logo&#10;&#10;Description automatically generated">
            <a:extLst>
              <a:ext uri="{FF2B5EF4-FFF2-40B4-BE49-F238E27FC236}">
                <a16:creationId xmlns:a16="http://schemas.microsoft.com/office/drawing/2014/main" id="{CB85A2B1-9909-40F5-9C51-2A0350082D64}"/>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2" name="Picture 59" descr="Logo, company name&#10;&#10;Description automatically generated">
            <a:extLst>
              <a:ext uri="{FF2B5EF4-FFF2-40B4-BE49-F238E27FC236}">
                <a16:creationId xmlns:a16="http://schemas.microsoft.com/office/drawing/2014/main" id="{513B9313-2661-42C3-B4E3-6283A7F5CA3B}"/>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2" name="Picture 6">
            <a:extLst>
              <a:ext uri="{FF2B5EF4-FFF2-40B4-BE49-F238E27FC236}">
                <a16:creationId xmlns:a16="http://schemas.microsoft.com/office/drawing/2014/main" id="{B226EE31-2D44-4B1C-9E2C-E2FBF34E552F}"/>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2816745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032EEE-B46E-4F96-B9FC-540496300809}"/>
              </a:ext>
            </a:extLst>
          </p:cNvPr>
          <p:cNvPicPr>
            <a:picLocks noChangeAspect="1"/>
          </p:cNvPicPr>
          <p:nvPr/>
        </p:nvPicPr>
        <p:blipFill>
          <a:blip r:embed="rId3"/>
          <a:stretch>
            <a:fillRect/>
          </a:stretch>
        </p:blipFill>
        <p:spPr>
          <a:xfrm>
            <a:off x="0" y="212664"/>
            <a:ext cx="6578154" cy="1371719"/>
          </a:xfrm>
          <a:prstGeom prst="rect">
            <a:avLst/>
          </a:prstGeom>
        </p:spPr>
      </p:pic>
      <p:sp>
        <p:nvSpPr>
          <p:cNvPr id="3" name="Title 2">
            <a:extLst>
              <a:ext uri="{FF2B5EF4-FFF2-40B4-BE49-F238E27FC236}">
                <a16:creationId xmlns:a16="http://schemas.microsoft.com/office/drawing/2014/main" id="{1F8247E2-E4E0-48CD-A5A2-FE3B527CCDF2}"/>
              </a:ext>
            </a:extLst>
          </p:cNvPr>
          <p:cNvSpPr>
            <a:spLocks noGrp="1"/>
          </p:cNvSpPr>
          <p:nvPr>
            <p:ph type="title"/>
          </p:nvPr>
        </p:nvSpPr>
        <p:spPr>
          <a:xfrm>
            <a:off x="643342" y="212664"/>
            <a:ext cx="5305174" cy="986871"/>
          </a:xfrm>
        </p:spPr>
        <p:txBody>
          <a:bodyPr/>
          <a:lstStyle/>
          <a:p>
            <a:r>
              <a:rPr lang="en-US" b="1">
                <a:solidFill>
                  <a:schemeClr val="bg1"/>
                </a:solidFill>
                <a:latin typeface="Arial" panose="020B0604020202020204" pitchFamily="34" charset="0"/>
                <a:cs typeface="Arial" panose="020B0604020202020204" pitchFamily="34" charset="0"/>
              </a:rPr>
              <a:t>Presenters</a:t>
            </a:r>
          </a:p>
        </p:txBody>
      </p:sp>
      <p:sp>
        <p:nvSpPr>
          <p:cNvPr id="6" name="Text Placeholder 5">
            <a:extLst>
              <a:ext uri="{FF2B5EF4-FFF2-40B4-BE49-F238E27FC236}">
                <a16:creationId xmlns:a16="http://schemas.microsoft.com/office/drawing/2014/main" id="{CBE56555-6717-416A-9FBA-F1413EE910BC}"/>
              </a:ext>
            </a:extLst>
          </p:cNvPr>
          <p:cNvSpPr>
            <a:spLocks noGrp="1"/>
          </p:cNvSpPr>
          <p:nvPr>
            <p:ph type="body" sz="quarter" idx="3"/>
          </p:nvPr>
        </p:nvSpPr>
        <p:spPr>
          <a:xfrm>
            <a:off x="4315117" y="4814785"/>
            <a:ext cx="2916936" cy="823912"/>
          </a:xfr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p:spPr>
        <p:txBody>
          <a:bodyPr vert="horz" lIns="91440" tIns="45720" rIns="91440" bIns="45720" rtlCol="0" anchor="b">
            <a:normAutofit fontScale="55000" lnSpcReduction="20000"/>
          </a:bodyPr>
          <a:lstStyle/>
          <a:p>
            <a:pPr algn="ctr"/>
            <a:endParaRPr lang="en-US">
              <a:latin typeface="Arial"/>
              <a:cs typeface="Arial"/>
            </a:endParaRPr>
          </a:p>
          <a:p>
            <a:pPr algn="ctr"/>
            <a:r>
              <a:rPr lang="en-US">
                <a:latin typeface="Arial"/>
                <a:cs typeface="Arial"/>
              </a:rPr>
              <a:t>Christian Barlow</a:t>
            </a:r>
          </a:p>
          <a:p>
            <a:pPr algn="ctr"/>
            <a:r>
              <a:rPr lang="en-US">
                <a:latin typeface="Arial"/>
                <a:cs typeface="Arial"/>
              </a:rPr>
              <a:t>Chair of the Board</a:t>
            </a:r>
          </a:p>
          <a:p>
            <a:pPr algn="ctr"/>
            <a:endParaRPr lang="en-US">
              <a:latin typeface="Arial"/>
              <a:cs typeface="Arial"/>
            </a:endParaRPr>
          </a:p>
        </p:txBody>
      </p:sp>
      <p:pic>
        <p:nvPicPr>
          <p:cNvPr id="14" name="Picture 6">
            <a:extLst>
              <a:ext uri="{FF2B5EF4-FFF2-40B4-BE49-F238E27FC236}">
                <a16:creationId xmlns:a16="http://schemas.microsoft.com/office/drawing/2014/main" id="{04CAB874-7FA0-47D7-B957-7F89A7670DAD}"/>
              </a:ext>
            </a:extLst>
          </p:cNvPr>
          <p:cNvPicPr>
            <a:picLocks noChangeAspect="1"/>
          </p:cNvPicPr>
          <p:nvPr/>
        </p:nvPicPr>
        <p:blipFill>
          <a:blip r:embed="rId4"/>
          <a:srcRect/>
          <a:stretch/>
        </p:blipFill>
        <p:spPr>
          <a:xfrm>
            <a:off x="9308333" y="212664"/>
            <a:ext cx="2533594" cy="823912"/>
          </a:xfrm>
          <a:prstGeom prst="rect">
            <a:avLst/>
          </a:prstGeom>
        </p:spPr>
      </p:pic>
      <p:sp>
        <p:nvSpPr>
          <p:cNvPr id="9" name="Text Placeholder 5">
            <a:extLst>
              <a:ext uri="{FF2B5EF4-FFF2-40B4-BE49-F238E27FC236}">
                <a16:creationId xmlns:a16="http://schemas.microsoft.com/office/drawing/2014/main" id="{1B3DB08C-066E-4B74-A356-2D6327F0A30B}"/>
              </a:ext>
            </a:extLst>
          </p:cNvPr>
          <p:cNvSpPr txBox="1">
            <a:spLocks/>
          </p:cNvSpPr>
          <p:nvPr/>
        </p:nvSpPr>
        <p:spPr>
          <a:xfrm>
            <a:off x="733907" y="4812130"/>
            <a:ext cx="2916936" cy="823912"/>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p:spPr>
        <p:txBody>
          <a:bodyPr vert="horz" lIns="91440" tIns="45720" rIns="91440" bIns="45720" rtlCol="0" anchor="b">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endParaRPr lang="en-US">
              <a:latin typeface="Arial"/>
              <a:cs typeface="Arial"/>
            </a:endParaRPr>
          </a:p>
          <a:p>
            <a:pPr algn="ctr"/>
            <a:r>
              <a:rPr lang="en-US">
                <a:latin typeface="Arial"/>
                <a:cs typeface="Arial"/>
              </a:rPr>
              <a:t>Michael Coffey</a:t>
            </a:r>
            <a:endParaRPr lang="en-US"/>
          </a:p>
          <a:p>
            <a:pPr algn="ctr"/>
            <a:r>
              <a:rPr lang="en-US">
                <a:latin typeface="Arial"/>
                <a:cs typeface="Arial"/>
              </a:rPr>
              <a:t>ESCO Account Executive</a:t>
            </a:r>
          </a:p>
          <a:p>
            <a:pPr algn="ctr"/>
            <a:endParaRPr lang="en-US">
              <a:latin typeface="Arial" panose="020B0604020202020204" pitchFamily="34" charset="0"/>
              <a:cs typeface="Arial" panose="020B0604020202020204" pitchFamily="34" charset="0"/>
            </a:endParaRPr>
          </a:p>
        </p:txBody>
      </p:sp>
      <p:pic>
        <p:nvPicPr>
          <p:cNvPr id="27" name="Picture 26" descr="A person smiling for the camera&#10;&#10;Description automatically generated with low confidence">
            <a:extLst>
              <a:ext uri="{FF2B5EF4-FFF2-40B4-BE49-F238E27FC236}">
                <a16:creationId xmlns:a16="http://schemas.microsoft.com/office/drawing/2014/main" id="{8B0E7699-992E-4BCC-87EF-70FEF015A01A}"/>
              </a:ext>
            </a:extLst>
          </p:cNvPr>
          <p:cNvPicPr>
            <a:picLocks noChangeAspect="1"/>
          </p:cNvPicPr>
          <p:nvPr/>
        </p:nvPicPr>
        <p:blipFill>
          <a:blip r:embed="rId5"/>
          <a:stretch>
            <a:fillRect/>
          </a:stretch>
        </p:blipFill>
        <p:spPr>
          <a:xfrm>
            <a:off x="878767" y="1691041"/>
            <a:ext cx="2720142" cy="2668386"/>
          </a:xfrm>
          <a:prstGeom prst="rect">
            <a:avLst/>
          </a:prstGeom>
        </p:spPr>
      </p:pic>
      <p:pic>
        <p:nvPicPr>
          <p:cNvPr id="29" name="Picture 28" descr="A person smiling for the camera&#10;&#10;Description automatically generated with medium confidence">
            <a:extLst>
              <a:ext uri="{FF2B5EF4-FFF2-40B4-BE49-F238E27FC236}">
                <a16:creationId xmlns:a16="http://schemas.microsoft.com/office/drawing/2014/main" id="{314354BE-F877-4C1B-B95C-9C04F7BB98EB}"/>
              </a:ext>
            </a:extLst>
          </p:cNvPr>
          <p:cNvPicPr>
            <a:picLocks noChangeAspect="1"/>
          </p:cNvPicPr>
          <p:nvPr/>
        </p:nvPicPr>
        <p:blipFill>
          <a:blip r:embed="rId6"/>
          <a:stretch>
            <a:fillRect/>
          </a:stretch>
        </p:blipFill>
        <p:spPr>
          <a:xfrm>
            <a:off x="4428738" y="1691041"/>
            <a:ext cx="2719864" cy="2668386"/>
          </a:xfrm>
          <a:prstGeom prst="rect">
            <a:avLst/>
          </a:prstGeom>
        </p:spPr>
      </p:pic>
      <p:sp>
        <p:nvSpPr>
          <p:cNvPr id="15" name="Text Placeholder 5">
            <a:extLst>
              <a:ext uri="{FF2B5EF4-FFF2-40B4-BE49-F238E27FC236}">
                <a16:creationId xmlns:a16="http://schemas.microsoft.com/office/drawing/2014/main" id="{4E624168-8FAE-436C-B78C-48F670270148}"/>
              </a:ext>
            </a:extLst>
          </p:cNvPr>
          <p:cNvSpPr txBox="1">
            <a:spLocks/>
          </p:cNvSpPr>
          <p:nvPr/>
        </p:nvSpPr>
        <p:spPr>
          <a:xfrm>
            <a:off x="7849865" y="4805227"/>
            <a:ext cx="2916936" cy="823912"/>
          </a:xfrm>
          <a:prstGeom prst="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0800000" scaled="1"/>
            <a:tileRect/>
          </a:gradFill>
        </p:spPr>
        <p:txBody>
          <a:bodyPr vert="horz" lIns="91440" tIns="45720" rIns="91440" bIns="45720" rtlCol="0" anchor="b">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endParaRPr lang="en-US">
              <a:latin typeface="Arial"/>
              <a:cs typeface="Arial"/>
            </a:endParaRPr>
          </a:p>
          <a:p>
            <a:pPr algn="ctr"/>
            <a:r>
              <a:rPr lang="en-US">
                <a:latin typeface="Arial"/>
                <a:cs typeface="Arial"/>
              </a:rPr>
              <a:t>Adam Corwin</a:t>
            </a:r>
            <a:endParaRPr lang="en-US"/>
          </a:p>
          <a:p>
            <a:pPr algn="ctr"/>
            <a:r>
              <a:rPr lang="en-US">
                <a:latin typeface="Arial"/>
                <a:cs typeface="Arial"/>
              </a:rPr>
              <a:t>Chief Executive Officer</a:t>
            </a:r>
          </a:p>
          <a:p>
            <a:pPr algn="ctr"/>
            <a:endParaRPr lang="en-US">
              <a:latin typeface="Arial"/>
              <a:cs typeface="Arial"/>
            </a:endParaRPr>
          </a:p>
        </p:txBody>
      </p:sp>
      <p:pic>
        <p:nvPicPr>
          <p:cNvPr id="31" name="Picture 30" descr="A person smiling for the camera&#10;&#10;Description automatically generated with medium confidence">
            <a:extLst>
              <a:ext uri="{FF2B5EF4-FFF2-40B4-BE49-F238E27FC236}">
                <a16:creationId xmlns:a16="http://schemas.microsoft.com/office/drawing/2014/main" id="{C9EEAF62-9598-45C2-843D-42865ADD696C}"/>
              </a:ext>
            </a:extLst>
          </p:cNvPr>
          <p:cNvPicPr>
            <a:picLocks noChangeAspect="1"/>
          </p:cNvPicPr>
          <p:nvPr/>
        </p:nvPicPr>
        <p:blipFill>
          <a:blip r:embed="rId7"/>
          <a:stretch>
            <a:fillRect/>
          </a:stretch>
        </p:blipFill>
        <p:spPr>
          <a:xfrm>
            <a:off x="7942477" y="1691041"/>
            <a:ext cx="2731712" cy="2668386"/>
          </a:xfrm>
          <a:prstGeom prst="rect">
            <a:avLst/>
          </a:prstGeom>
        </p:spPr>
      </p:pic>
      <p:pic>
        <p:nvPicPr>
          <p:cNvPr id="56" name="Picture 55" descr="Logo&#10;&#10;Description automatically generated with medium confidence">
            <a:extLst>
              <a:ext uri="{FF2B5EF4-FFF2-40B4-BE49-F238E27FC236}">
                <a16:creationId xmlns:a16="http://schemas.microsoft.com/office/drawing/2014/main" id="{4D6F74C3-B51A-4682-B175-C2587984DD07}"/>
              </a:ext>
            </a:extLst>
          </p:cNvPr>
          <p:cNvPicPr>
            <a:picLocks noChangeAspect="1"/>
          </p:cNvPicPr>
          <p:nvPr/>
        </p:nvPicPr>
        <p:blipFill>
          <a:blip r:embed="rId8"/>
          <a:stretch>
            <a:fillRect/>
          </a:stretch>
        </p:blipFill>
        <p:spPr>
          <a:xfrm>
            <a:off x="791543" y="6018246"/>
            <a:ext cx="2894590" cy="377691"/>
          </a:xfrm>
          <a:prstGeom prst="rect">
            <a:avLst/>
          </a:prstGeom>
        </p:spPr>
      </p:pic>
      <p:pic>
        <p:nvPicPr>
          <p:cNvPr id="58" name="Picture 57" descr="Logo&#10;&#10;Description automatically generated">
            <a:extLst>
              <a:ext uri="{FF2B5EF4-FFF2-40B4-BE49-F238E27FC236}">
                <a16:creationId xmlns:a16="http://schemas.microsoft.com/office/drawing/2014/main" id="{E5C9ECB0-B993-407D-9442-9F3AB12597F0}"/>
              </a:ext>
            </a:extLst>
          </p:cNvPr>
          <p:cNvPicPr>
            <a:picLocks noChangeAspect="1"/>
          </p:cNvPicPr>
          <p:nvPr/>
        </p:nvPicPr>
        <p:blipFill>
          <a:blip r:embed="rId9"/>
          <a:stretch>
            <a:fillRect/>
          </a:stretch>
        </p:blipFill>
        <p:spPr>
          <a:xfrm>
            <a:off x="8179432" y="5868717"/>
            <a:ext cx="2153294" cy="676749"/>
          </a:xfrm>
          <a:prstGeom prst="rect">
            <a:avLst/>
          </a:prstGeom>
        </p:spPr>
      </p:pic>
      <p:pic>
        <p:nvPicPr>
          <p:cNvPr id="60" name="Picture 59" descr="Logo, company name&#10;&#10;Description automatically generated">
            <a:extLst>
              <a:ext uri="{FF2B5EF4-FFF2-40B4-BE49-F238E27FC236}">
                <a16:creationId xmlns:a16="http://schemas.microsoft.com/office/drawing/2014/main" id="{CB04A93F-F0B0-46FB-AAF7-9767654A1852}"/>
              </a:ext>
            </a:extLst>
          </p:cNvPr>
          <p:cNvPicPr>
            <a:picLocks noChangeAspect="1"/>
          </p:cNvPicPr>
          <p:nvPr/>
        </p:nvPicPr>
        <p:blipFill rotWithShape="1">
          <a:blip r:embed="rId10"/>
          <a:srcRect t="18143" b="34286"/>
          <a:stretch/>
        </p:blipFill>
        <p:spPr>
          <a:xfrm>
            <a:off x="4906259" y="5795135"/>
            <a:ext cx="1731944" cy="823912"/>
          </a:xfrm>
          <a:prstGeom prst="rect">
            <a:avLst/>
          </a:prstGeom>
        </p:spPr>
      </p:pic>
    </p:spTree>
    <p:extLst>
      <p:ext uri="{BB962C8B-B14F-4D97-AF65-F5344CB8AC3E}">
        <p14:creationId xmlns:p14="http://schemas.microsoft.com/office/powerpoint/2010/main" val="85713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34BDDF8A-A020-43F5-83E5-EE4D2A7C14FA}"/>
              </a:ext>
            </a:extLst>
          </p:cNvPr>
          <p:cNvSpPr/>
          <p:nvPr/>
        </p:nvSpPr>
        <p:spPr>
          <a:xfrm>
            <a:off x="0" y="-9832"/>
            <a:ext cx="12192000" cy="6248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rtl="0" eaLnBrk="1" fontAlgn="t" latinLnBrk="0" hangingPunct="1">
              <a:spcBef>
                <a:spcPts val="0"/>
              </a:spcBef>
              <a:spcAft>
                <a:spcPts val="0"/>
              </a:spcAft>
            </a:pPr>
            <a:endParaRPr lang="en-US" sz="3200" b="0" i="0" u="none" strike="noStrike">
              <a:solidFill>
                <a:schemeClr val="bg1"/>
              </a:solidFill>
              <a:effectLst/>
              <a:latin typeface="Arial" panose="020B0604020202020204" pitchFamily="34" charset="0"/>
            </a:endParaRPr>
          </a:p>
        </p:txBody>
      </p:sp>
      <p:sp>
        <p:nvSpPr>
          <p:cNvPr id="13" name="Rectangle 6">
            <a:extLst>
              <a:ext uri="{FF2B5EF4-FFF2-40B4-BE49-F238E27FC236}">
                <a16:creationId xmlns:a16="http://schemas.microsoft.com/office/drawing/2014/main" id="{2BAB14F4-9BA7-49F7-B010-D969312CA4F5}"/>
              </a:ext>
            </a:extLst>
          </p:cNvPr>
          <p:cNvSpPr/>
          <p:nvPr/>
        </p:nvSpPr>
        <p:spPr>
          <a:xfrm>
            <a:off x="6096000" y="0"/>
            <a:ext cx="6096000" cy="6248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E9E58-133A-4B4D-9CC6-1E280A380F33}"/>
              </a:ext>
            </a:extLst>
          </p:cNvPr>
          <p:cNvPicPr>
            <a:picLocks noChangeAspect="1"/>
          </p:cNvPicPr>
          <p:nvPr/>
        </p:nvPicPr>
        <p:blipFill rotWithShape="1">
          <a:blip r:embed="rId3">
            <a:alphaModFix amt="15000"/>
          </a:blip>
          <a:srcRect b="58472"/>
          <a:stretch/>
        </p:blipFill>
        <p:spPr>
          <a:xfrm>
            <a:off x="0" y="3974210"/>
            <a:ext cx="12202418" cy="2847975"/>
          </a:xfrm>
          <a:prstGeom prst="rect">
            <a:avLst/>
          </a:prstGeom>
        </p:spPr>
      </p:pic>
      <p:sp>
        <p:nvSpPr>
          <p:cNvPr id="33" name="TextBox 32">
            <a:extLst>
              <a:ext uri="{FF2B5EF4-FFF2-40B4-BE49-F238E27FC236}">
                <a16:creationId xmlns:a16="http://schemas.microsoft.com/office/drawing/2014/main" id="{70A6FB81-BAD1-4C72-A139-9A1E48EAE3EB}"/>
              </a:ext>
            </a:extLst>
          </p:cNvPr>
          <p:cNvSpPr txBox="1"/>
          <p:nvPr/>
        </p:nvSpPr>
        <p:spPr>
          <a:xfrm>
            <a:off x="0" y="1440128"/>
            <a:ext cx="6095999" cy="2677656"/>
          </a:xfrm>
          <a:prstGeom prst="rect">
            <a:avLst/>
          </a:prstGeom>
          <a:noFill/>
        </p:spPr>
        <p:txBody>
          <a:bodyPr wrap="square">
            <a:spAutoFit/>
          </a:bodyPr>
          <a:lstStyle/>
          <a:p>
            <a:pPr marL="0" algn="ctr" rtl="0" eaLnBrk="1" fontAlgn="t" latinLnBrk="0" hangingPunct="1">
              <a:lnSpc>
                <a:spcPct val="150000"/>
              </a:lnSpc>
              <a:spcBef>
                <a:spcPts val="0"/>
              </a:spcBef>
              <a:spcAft>
                <a:spcPts val="0"/>
              </a:spcAft>
            </a:pPr>
            <a:r>
              <a:rPr lang="en-US" sz="2800" i="0" u="none" strike="noStrike" kern="1200">
                <a:solidFill>
                  <a:srgbClr val="FFFFFF"/>
                </a:solidFill>
                <a:effectLst/>
                <a:latin typeface="Arial" panose="020B0604020202020204" pitchFamily="34" charset="0"/>
                <a:cs typeface="Arial" panose="020B0604020202020204" pitchFamily="34" charset="0"/>
              </a:rPr>
              <a:t>Minimal System Modification</a:t>
            </a:r>
            <a:endParaRPr lang="en-US" sz="3200" i="0" u="none" strike="noStrike">
              <a:effectLst/>
              <a:latin typeface="Arial" panose="020B0604020202020204" pitchFamily="34" charset="0"/>
            </a:endParaRPr>
          </a:p>
          <a:p>
            <a:pPr marL="0" algn="ctr" rtl="0" eaLnBrk="1" fontAlgn="t" latinLnBrk="0" hangingPunct="1">
              <a:lnSpc>
                <a:spcPct val="150000"/>
              </a:lnSpc>
              <a:spcBef>
                <a:spcPts val="0"/>
              </a:spcBef>
              <a:spcAft>
                <a:spcPts val="0"/>
              </a:spcAft>
            </a:pPr>
            <a:r>
              <a:rPr lang="en-US" sz="2800" b="0" i="0" u="none" strike="noStrike" kern="1200">
                <a:solidFill>
                  <a:srgbClr val="FFFFFF"/>
                </a:solidFill>
                <a:effectLst/>
                <a:latin typeface="Arial" panose="020B0604020202020204" pitchFamily="34" charset="0"/>
                <a:cs typeface="Arial" panose="020B0604020202020204" pitchFamily="34" charset="0"/>
              </a:rPr>
              <a:t>Cleaner Air Through System</a:t>
            </a:r>
            <a:endParaRPr lang="en-US" sz="3200" b="0" i="0" u="none" strike="noStrike">
              <a:effectLst/>
              <a:latin typeface="Arial" panose="020B0604020202020204" pitchFamily="34" charset="0"/>
            </a:endParaRPr>
          </a:p>
          <a:p>
            <a:pPr marL="0" algn="ctr" rtl="0" eaLnBrk="1" fontAlgn="t" latinLnBrk="0" hangingPunct="1">
              <a:lnSpc>
                <a:spcPct val="150000"/>
              </a:lnSpc>
              <a:spcBef>
                <a:spcPts val="0"/>
              </a:spcBef>
              <a:spcAft>
                <a:spcPts val="0"/>
              </a:spcAft>
            </a:pPr>
            <a:r>
              <a:rPr lang="en-US" sz="2800" b="0" i="0" u="none" strike="noStrike" kern="1200">
                <a:solidFill>
                  <a:srgbClr val="FFFFFF"/>
                </a:solidFill>
                <a:effectLst/>
                <a:latin typeface="Arial" panose="020B0604020202020204" pitchFamily="34" charset="0"/>
                <a:cs typeface="Arial" panose="020B0604020202020204" pitchFamily="34" charset="0"/>
              </a:rPr>
              <a:t>Cleaner Air in Building</a:t>
            </a:r>
            <a:endParaRPr lang="en-US" sz="3200" b="0" i="0" u="none" strike="noStrike">
              <a:effectLst/>
              <a:latin typeface="Arial" panose="020B0604020202020204" pitchFamily="34" charset="0"/>
            </a:endParaRPr>
          </a:p>
          <a:p>
            <a:pPr marL="0" algn="ctr" rtl="0" eaLnBrk="1" fontAlgn="t" latinLnBrk="0" hangingPunct="1">
              <a:lnSpc>
                <a:spcPct val="150000"/>
              </a:lnSpc>
              <a:spcBef>
                <a:spcPts val="0"/>
              </a:spcBef>
              <a:spcAft>
                <a:spcPts val="0"/>
              </a:spcAft>
            </a:pPr>
            <a:endParaRPr lang="en-US" sz="2800" b="0" i="0" u="none" strike="noStrike">
              <a:solidFill>
                <a:schemeClr val="bg1"/>
              </a:solidFill>
              <a:effectLst/>
              <a:latin typeface="Arial" panose="020B0604020202020204" pitchFamily="34" charset="0"/>
            </a:endParaRPr>
          </a:p>
        </p:txBody>
      </p:sp>
      <p:sp>
        <p:nvSpPr>
          <p:cNvPr id="34" name="TextBox 33">
            <a:extLst>
              <a:ext uri="{FF2B5EF4-FFF2-40B4-BE49-F238E27FC236}">
                <a16:creationId xmlns:a16="http://schemas.microsoft.com/office/drawing/2014/main" id="{457B4A94-B7FA-450A-BA6C-F62A9D37321C}"/>
              </a:ext>
            </a:extLst>
          </p:cNvPr>
          <p:cNvSpPr txBox="1"/>
          <p:nvPr/>
        </p:nvSpPr>
        <p:spPr>
          <a:xfrm>
            <a:off x="6096001" y="1440128"/>
            <a:ext cx="6096000" cy="3139321"/>
          </a:xfrm>
          <a:prstGeom prst="rect">
            <a:avLst/>
          </a:prstGeom>
          <a:noFill/>
        </p:spPr>
        <p:txBody>
          <a:bodyPr wrap="square">
            <a:spAutoFit/>
          </a:bodyPr>
          <a:lstStyle/>
          <a:p>
            <a:pPr marL="0" algn="ctr" rtl="0" eaLnBrk="1" fontAlgn="t" latinLnBrk="0" hangingPunct="1">
              <a:lnSpc>
                <a:spcPct val="150000"/>
              </a:lnSpc>
              <a:spcBef>
                <a:spcPts val="0"/>
              </a:spcBef>
              <a:spcAft>
                <a:spcPts val="0"/>
              </a:spcAft>
            </a:pPr>
            <a:r>
              <a:rPr lang="en-US" sz="2800" i="0" u="none" strike="noStrike" kern="1200">
                <a:solidFill>
                  <a:srgbClr val="FFFFFF"/>
                </a:solidFill>
                <a:effectLst/>
                <a:latin typeface="Arial" panose="020B0604020202020204" pitchFamily="34" charset="0"/>
                <a:cs typeface="Arial" panose="020B0604020202020204" pitchFamily="34" charset="0"/>
              </a:rPr>
              <a:t>Not All Systems Will Accept</a:t>
            </a:r>
            <a:endParaRPr lang="en-US" sz="3200" i="0" u="none" strike="noStrike">
              <a:effectLst/>
              <a:latin typeface="Arial" panose="020B0604020202020204" pitchFamily="34" charset="0"/>
            </a:endParaRPr>
          </a:p>
          <a:p>
            <a:pPr marL="0" algn="ctr" rtl="0" eaLnBrk="1" fontAlgn="t" latinLnBrk="0" hangingPunct="1">
              <a:lnSpc>
                <a:spcPct val="150000"/>
              </a:lnSpc>
              <a:spcBef>
                <a:spcPts val="0"/>
              </a:spcBef>
              <a:spcAft>
                <a:spcPts val="0"/>
              </a:spcAft>
            </a:pPr>
            <a:r>
              <a:rPr lang="en-US" sz="2800" b="0" i="0" u="none" strike="noStrike" kern="1200">
                <a:solidFill>
                  <a:srgbClr val="FFFFFF"/>
                </a:solidFill>
                <a:effectLst/>
                <a:latin typeface="Arial" panose="020B0604020202020204" pitchFamily="34" charset="0"/>
                <a:cs typeface="Arial" panose="020B0604020202020204" pitchFamily="34" charset="0"/>
              </a:rPr>
              <a:t>Energy Penalty</a:t>
            </a:r>
            <a:endParaRPr lang="en-US" sz="3200" b="0" i="0" u="none" strike="noStrike">
              <a:effectLst/>
              <a:latin typeface="Arial" panose="020B0604020202020204" pitchFamily="34" charset="0"/>
            </a:endParaRPr>
          </a:p>
          <a:p>
            <a:pPr marL="0" algn="ctr" rtl="0" eaLnBrk="1" fontAlgn="t" latinLnBrk="0" hangingPunct="1">
              <a:lnSpc>
                <a:spcPct val="150000"/>
              </a:lnSpc>
              <a:spcBef>
                <a:spcPts val="0"/>
              </a:spcBef>
              <a:spcAft>
                <a:spcPts val="0"/>
              </a:spcAft>
            </a:pPr>
            <a:r>
              <a:rPr lang="en-US" sz="2400" b="0" i="0" u="none" strike="noStrike" kern="1200">
                <a:solidFill>
                  <a:srgbClr val="FFFFFF"/>
                </a:solidFill>
                <a:effectLst/>
                <a:latin typeface="Arial" panose="020B0604020202020204" pitchFamily="34" charset="0"/>
                <a:cs typeface="Arial" panose="020B0604020202020204" pitchFamily="34" charset="0"/>
              </a:rPr>
              <a:t>Not clear that virus is dangerous when distributed through a duct system.</a:t>
            </a:r>
            <a:endParaRPr lang="en-US" sz="2800" b="0" i="0" u="none" strike="noStrike">
              <a:effectLst/>
              <a:latin typeface="Arial" panose="020B0604020202020204" pitchFamily="34" charset="0"/>
            </a:endParaRPr>
          </a:p>
          <a:p>
            <a:pPr marL="0" algn="ctr" rtl="0" eaLnBrk="1" fontAlgn="t" latinLnBrk="0" hangingPunct="1">
              <a:lnSpc>
                <a:spcPct val="150000"/>
              </a:lnSpc>
              <a:spcBef>
                <a:spcPts val="0"/>
              </a:spcBef>
              <a:spcAft>
                <a:spcPts val="0"/>
              </a:spcAft>
            </a:pPr>
            <a:endParaRPr lang="en-US" sz="2800" b="0" i="0" u="none" strike="noStrike">
              <a:solidFill>
                <a:schemeClr val="bg1"/>
              </a:solidFill>
              <a:effectLst/>
              <a:latin typeface="Arial" panose="020B0604020202020204" pitchFamily="34" charset="0"/>
            </a:endParaRPr>
          </a:p>
        </p:txBody>
      </p:sp>
      <p:sp>
        <p:nvSpPr>
          <p:cNvPr id="17" name="Title 1">
            <a:extLst>
              <a:ext uri="{FF2B5EF4-FFF2-40B4-BE49-F238E27FC236}">
                <a16:creationId xmlns:a16="http://schemas.microsoft.com/office/drawing/2014/main" id="{9251F4BB-0FDD-466B-BA10-1CD4DBA3F74A}"/>
              </a:ext>
            </a:extLst>
          </p:cNvPr>
          <p:cNvSpPr txBox="1">
            <a:spLocks/>
          </p:cNvSpPr>
          <p:nvPr/>
        </p:nvSpPr>
        <p:spPr>
          <a:xfrm>
            <a:off x="1227065" y="658765"/>
            <a:ext cx="3641868" cy="6102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chemeClr val="bg1"/>
                </a:solidFill>
                <a:latin typeface="Arial" panose="020B0604020202020204" pitchFamily="34" charset="0"/>
                <a:cs typeface="Arial" panose="020B0604020202020204" pitchFamily="34" charset="0"/>
              </a:rPr>
              <a:t>PROS</a:t>
            </a:r>
          </a:p>
        </p:txBody>
      </p:sp>
      <p:sp>
        <p:nvSpPr>
          <p:cNvPr id="18" name="Title 1">
            <a:extLst>
              <a:ext uri="{FF2B5EF4-FFF2-40B4-BE49-F238E27FC236}">
                <a16:creationId xmlns:a16="http://schemas.microsoft.com/office/drawing/2014/main" id="{556CBAE8-03D6-4057-BE14-DA834400D5D0}"/>
              </a:ext>
            </a:extLst>
          </p:cNvPr>
          <p:cNvSpPr txBox="1">
            <a:spLocks/>
          </p:cNvSpPr>
          <p:nvPr/>
        </p:nvSpPr>
        <p:spPr>
          <a:xfrm>
            <a:off x="7954298" y="658765"/>
            <a:ext cx="2694038" cy="6102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chemeClr val="bg1"/>
                </a:solidFill>
                <a:latin typeface="Arial" panose="020B0604020202020204" pitchFamily="34" charset="0"/>
                <a:cs typeface="Arial" panose="020B0604020202020204" pitchFamily="34" charset="0"/>
              </a:rPr>
              <a:t>CONS</a:t>
            </a:r>
          </a:p>
        </p:txBody>
      </p:sp>
      <p:pic>
        <p:nvPicPr>
          <p:cNvPr id="10" name="Picture 49">
            <a:extLst>
              <a:ext uri="{FF2B5EF4-FFF2-40B4-BE49-F238E27FC236}">
                <a16:creationId xmlns:a16="http://schemas.microsoft.com/office/drawing/2014/main" id="{049C88E2-AF85-48F7-8C6F-3E56E94E64C6}"/>
              </a:ext>
            </a:extLst>
          </p:cNvPr>
          <p:cNvPicPr>
            <a:picLocks noChangeAspect="1"/>
          </p:cNvPicPr>
          <p:nvPr/>
        </p:nvPicPr>
        <p:blipFill>
          <a:blip r:embed="rId4"/>
          <a:stretch>
            <a:fillRect/>
          </a:stretch>
        </p:blipFill>
        <p:spPr>
          <a:xfrm>
            <a:off x="-8313" y="6245988"/>
            <a:ext cx="12200313" cy="612648"/>
          </a:xfrm>
          <a:prstGeom prst="rect">
            <a:avLst/>
          </a:prstGeom>
        </p:spPr>
      </p:pic>
      <p:pic>
        <p:nvPicPr>
          <p:cNvPr id="11" name="Picture 55" descr="Logo&#10;&#10;Description automatically generated with medium confidence">
            <a:extLst>
              <a:ext uri="{FF2B5EF4-FFF2-40B4-BE49-F238E27FC236}">
                <a16:creationId xmlns:a16="http://schemas.microsoft.com/office/drawing/2014/main" id="{53CBE635-693F-49E8-9B1C-A021416DE52E}"/>
              </a:ext>
            </a:extLst>
          </p:cNvPr>
          <p:cNvPicPr>
            <a:picLocks noChangeAspect="1"/>
          </p:cNvPicPr>
          <p:nvPr/>
        </p:nvPicPr>
        <p:blipFill>
          <a:blip r:embed="rId5"/>
          <a:stretch>
            <a:fillRect/>
          </a:stretch>
        </p:blipFill>
        <p:spPr>
          <a:xfrm>
            <a:off x="208067" y="6457764"/>
            <a:ext cx="2102367" cy="274320"/>
          </a:xfrm>
          <a:prstGeom prst="rect">
            <a:avLst/>
          </a:prstGeom>
        </p:spPr>
      </p:pic>
      <p:pic>
        <p:nvPicPr>
          <p:cNvPr id="14" name="Picture 57" descr="Logo&#10;&#10;Description automatically generated">
            <a:extLst>
              <a:ext uri="{FF2B5EF4-FFF2-40B4-BE49-F238E27FC236}">
                <a16:creationId xmlns:a16="http://schemas.microsoft.com/office/drawing/2014/main" id="{D3674362-461E-419D-99E6-A692A1A53FC2}"/>
              </a:ext>
            </a:extLst>
          </p:cNvPr>
          <p:cNvPicPr>
            <a:picLocks noChangeAspect="1"/>
          </p:cNvPicPr>
          <p:nvPr/>
        </p:nvPicPr>
        <p:blipFill>
          <a:blip r:embed="rId6"/>
          <a:stretch>
            <a:fillRect/>
          </a:stretch>
        </p:blipFill>
        <p:spPr>
          <a:xfrm>
            <a:off x="3549167" y="6371158"/>
            <a:ext cx="1247158" cy="391964"/>
          </a:xfrm>
          <a:prstGeom prst="rect">
            <a:avLst/>
          </a:prstGeom>
        </p:spPr>
      </p:pic>
      <p:pic>
        <p:nvPicPr>
          <p:cNvPr id="15" name="Picture 59" descr="Logo, company name&#10;&#10;Description automatically generated">
            <a:extLst>
              <a:ext uri="{FF2B5EF4-FFF2-40B4-BE49-F238E27FC236}">
                <a16:creationId xmlns:a16="http://schemas.microsoft.com/office/drawing/2014/main" id="{97131794-0665-4170-847E-8E0BA06AFB38}"/>
              </a:ext>
            </a:extLst>
          </p:cNvPr>
          <p:cNvPicPr>
            <a:picLocks noChangeAspect="1"/>
          </p:cNvPicPr>
          <p:nvPr/>
        </p:nvPicPr>
        <p:blipFill rotWithShape="1">
          <a:blip r:embed="rId7"/>
          <a:srcRect t="18143" b="34286"/>
          <a:stretch/>
        </p:blipFill>
        <p:spPr>
          <a:xfrm>
            <a:off x="2415610" y="6302414"/>
            <a:ext cx="1003118" cy="477198"/>
          </a:xfrm>
          <a:prstGeom prst="rect">
            <a:avLst/>
          </a:prstGeom>
        </p:spPr>
      </p:pic>
      <p:pic>
        <p:nvPicPr>
          <p:cNvPr id="2" name="Picture 6">
            <a:extLst>
              <a:ext uri="{FF2B5EF4-FFF2-40B4-BE49-F238E27FC236}">
                <a16:creationId xmlns:a16="http://schemas.microsoft.com/office/drawing/2014/main" id="{7B927B68-3963-467F-8225-F594E948B050}"/>
              </a:ext>
            </a:extLst>
          </p:cNvPr>
          <p:cNvPicPr>
            <a:picLocks noChangeAspect="1"/>
          </p:cNvPicPr>
          <p:nvPr/>
        </p:nvPicPr>
        <p:blipFill>
          <a:blip r:embed="rId8"/>
          <a:srcRect/>
          <a:stretch/>
        </p:blipFill>
        <p:spPr>
          <a:xfrm>
            <a:off x="10737666" y="6347532"/>
            <a:ext cx="1259426" cy="409559"/>
          </a:xfrm>
          <a:prstGeom prst="rect">
            <a:avLst/>
          </a:prstGeom>
        </p:spPr>
      </p:pic>
    </p:spTree>
    <p:extLst>
      <p:ext uri="{BB962C8B-B14F-4D97-AF65-F5344CB8AC3E}">
        <p14:creationId xmlns:p14="http://schemas.microsoft.com/office/powerpoint/2010/main" val="83588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3E50847-0787-4DEB-A187-D3491B3A1E37}"/>
              </a:ext>
            </a:extLst>
          </p:cNvPr>
          <p:cNvPicPr>
            <a:picLocks noChangeAspect="1"/>
          </p:cNvPicPr>
          <p:nvPr/>
        </p:nvPicPr>
        <p:blipFill>
          <a:blip r:embed="rId3"/>
          <a:stretch>
            <a:fillRect/>
          </a:stretch>
        </p:blipFill>
        <p:spPr>
          <a:xfrm>
            <a:off x="0" y="162093"/>
            <a:ext cx="8212024" cy="1042506"/>
          </a:xfrm>
          <a:prstGeom prst="rect">
            <a:avLst/>
          </a:prstGeom>
        </p:spPr>
      </p:pic>
      <p:sp>
        <p:nvSpPr>
          <p:cNvPr id="24" name="TextBox 16">
            <a:extLst>
              <a:ext uri="{FF2B5EF4-FFF2-40B4-BE49-F238E27FC236}">
                <a16:creationId xmlns:a16="http://schemas.microsoft.com/office/drawing/2014/main" id="{1FF4B62F-3A49-424C-9E97-3C6C3F06C8B1}"/>
              </a:ext>
            </a:extLst>
          </p:cNvPr>
          <p:cNvSpPr txBox="1"/>
          <p:nvPr/>
        </p:nvSpPr>
        <p:spPr>
          <a:xfrm>
            <a:off x="365885" y="255854"/>
            <a:ext cx="7630369" cy="553998"/>
          </a:xfrm>
          <a:prstGeom prst="rect">
            <a:avLst/>
          </a:prstGeom>
          <a:no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New Supplemental Ventilation Systems</a:t>
            </a:r>
          </a:p>
        </p:txBody>
      </p:sp>
      <p:sp>
        <p:nvSpPr>
          <p:cNvPr id="10" name="TextBox 7">
            <a:extLst>
              <a:ext uri="{FF2B5EF4-FFF2-40B4-BE49-F238E27FC236}">
                <a16:creationId xmlns:a16="http://schemas.microsoft.com/office/drawing/2014/main" id="{3D70EED0-9DFF-48C3-898D-F00DDD1A9FDF}"/>
              </a:ext>
            </a:extLst>
          </p:cNvPr>
          <p:cNvSpPr txBox="1"/>
          <p:nvPr/>
        </p:nvSpPr>
        <p:spPr>
          <a:xfrm>
            <a:off x="215771" y="689788"/>
            <a:ext cx="5364953" cy="5478423"/>
          </a:xfrm>
          <a:prstGeom prst="rect">
            <a:avLst/>
          </a:prstGeom>
          <a:noFill/>
        </p:spPr>
        <p:txBody>
          <a:bodyPr wrap="square" rtlCol="0">
            <a:spAutoFit/>
          </a:bodyPr>
          <a:lstStyle/>
          <a:p>
            <a:pPr>
              <a:lnSpc>
                <a:spcPct val="150000"/>
              </a:lnSpc>
              <a:spcAft>
                <a:spcPts val="1000"/>
              </a:spcAft>
            </a:pPr>
            <a:endParaRPr lang="en-US" sz="2000">
              <a:solidFill>
                <a:schemeClr val="tx2"/>
              </a:solidFill>
              <a:latin typeface="Arial" panose="020B0604020202020204" pitchFamily="34" charset="0"/>
              <a:cs typeface="Arial" panose="020B0604020202020204" pitchFamily="34" charset="0"/>
            </a:endParaRPr>
          </a:p>
          <a:p>
            <a:pPr>
              <a:lnSpc>
                <a:spcPct val="150000"/>
              </a:lnSpc>
              <a:spcAft>
                <a:spcPts val="1000"/>
              </a:spcAft>
            </a:pPr>
            <a:r>
              <a:rPr lang="en-US" sz="2000">
                <a:solidFill>
                  <a:schemeClr val="tx2"/>
                </a:solidFill>
                <a:latin typeface="Arial" panose="020B0604020202020204" pitchFamily="34" charset="0"/>
                <a:cs typeface="Arial" panose="020B0604020202020204" pitchFamily="34" charset="0"/>
              </a:rPr>
              <a:t>When OSA and filtration measures are not possible or to maximize occupant health, add new supplemental ventilation systems.</a:t>
            </a:r>
          </a:p>
          <a:p>
            <a:pPr>
              <a:lnSpc>
                <a:spcPct val="150000"/>
              </a:lnSpc>
              <a:spcAft>
                <a:spcPts val="1000"/>
              </a:spcAft>
            </a:pPr>
            <a:r>
              <a:rPr lang="en-US" sz="2000" u="sng">
                <a:solidFill>
                  <a:schemeClr val="tx2"/>
                </a:solidFill>
                <a:latin typeface="Arial" panose="020B0604020202020204" pitchFamily="34" charset="0"/>
                <a:cs typeface="Arial" panose="020B0604020202020204" pitchFamily="34" charset="0"/>
              </a:rPr>
              <a:t>Example</a:t>
            </a:r>
            <a:r>
              <a:rPr lang="en-US" sz="2000">
                <a:solidFill>
                  <a:schemeClr val="tx2"/>
                </a:solidFill>
                <a:latin typeface="Arial" panose="020B0604020202020204" pitchFamily="34" charset="0"/>
                <a:cs typeface="Arial" panose="020B0604020202020204" pitchFamily="34" charset="0"/>
              </a:rPr>
              <a:t>: – Radiators, unit heaters, PTAC's, Electric base boards with operable windows. -</a:t>
            </a:r>
          </a:p>
          <a:p>
            <a:pPr marL="285750" indent="-285750">
              <a:lnSpc>
                <a:spcPct val="150000"/>
              </a:lnSpc>
              <a:spcAft>
                <a:spcPts val="1000"/>
              </a:spcAft>
              <a:buFont typeface="Arial" panose="020B0604020202020204" pitchFamily="34" charset="0"/>
              <a:buChar char="•"/>
            </a:pPr>
            <a:r>
              <a:rPr lang="en-US" sz="2000">
                <a:solidFill>
                  <a:schemeClr val="tx2"/>
                </a:solidFill>
                <a:latin typeface="Arial" panose="020B0604020202020204" pitchFamily="34" charset="0"/>
                <a:cs typeface="Arial" panose="020B0604020202020204" pitchFamily="34" charset="0"/>
              </a:rPr>
              <a:t>Install a new </a:t>
            </a:r>
            <a:r>
              <a:rPr lang="en-US" sz="2000">
                <a:solidFill>
                  <a:srgbClr val="C00000"/>
                </a:solidFill>
                <a:latin typeface="Arial" panose="020B0604020202020204" pitchFamily="34" charset="0"/>
                <a:cs typeface="Arial" panose="020B0604020202020204" pitchFamily="34" charset="0"/>
              </a:rPr>
              <a:t>ERV system </a:t>
            </a:r>
            <a:r>
              <a:rPr lang="en-US" sz="2000">
                <a:solidFill>
                  <a:schemeClr val="tx2"/>
                </a:solidFill>
                <a:latin typeface="Arial" panose="020B0604020202020204" pitchFamily="34" charset="0"/>
                <a:cs typeface="Arial" panose="020B0604020202020204" pitchFamily="34" charset="0"/>
              </a:rPr>
              <a:t>or maybe In-Room </a:t>
            </a:r>
            <a:r>
              <a:rPr lang="en-US" sz="2000">
                <a:solidFill>
                  <a:srgbClr val="C00000"/>
                </a:solidFill>
                <a:latin typeface="Arial" panose="020B0604020202020204" pitchFamily="34" charset="0"/>
                <a:cs typeface="Arial" panose="020B0604020202020204" pitchFamily="34" charset="0"/>
              </a:rPr>
              <a:t>HEPA/UV</a:t>
            </a:r>
            <a:r>
              <a:rPr lang="en-US" sz="2000">
                <a:solidFill>
                  <a:schemeClr val="tx2"/>
                </a:solidFill>
                <a:latin typeface="Arial" panose="020B0604020202020204" pitchFamily="34" charset="0"/>
                <a:cs typeface="Arial" panose="020B0604020202020204" pitchFamily="34" charset="0"/>
              </a:rPr>
              <a:t>.</a:t>
            </a:r>
          </a:p>
          <a:p>
            <a:pPr>
              <a:spcAft>
                <a:spcPts val="1000"/>
              </a:spcAft>
            </a:pPr>
            <a:endParaRPr lang="en-US" sz="2000">
              <a:solidFill>
                <a:schemeClr val="tx2"/>
              </a:solidFill>
              <a:latin typeface="Arial" panose="020B0604020202020204" pitchFamily="34" charset="0"/>
              <a:cs typeface="Arial" panose="020B0604020202020204" pitchFamily="34" charset="0"/>
            </a:endParaRPr>
          </a:p>
          <a:p>
            <a:pPr>
              <a:spcAft>
                <a:spcPts val="1000"/>
              </a:spcAft>
            </a:pPr>
            <a:endParaRPr lang="en-US" sz="2000">
              <a:solidFill>
                <a:schemeClr val="tx2"/>
              </a:solidFill>
              <a:latin typeface="Arial" panose="020B0604020202020204" pitchFamily="34" charset="0"/>
              <a:cs typeface="Arial" panose="020B0604020202020204" pitchFamily="34" charset="0"/>
            </a:endParaRPr>
          </a:p>
          <a:p>
            <a:pPr>
              <a:spcAft>
                <a:spcPts val="1000"/>
              </a:spcAft>
            </a:pPr>
            <a:endParaRPr lang="en-US" sz="2000" b="1">
              <a:latin typeface="Arial" panose="020B0604020202020204" pitchFamily="34" charset="0"/>
              <a:cs typeface="Arial" panose="020B0604020202020204" pitchFamily="34" charset="0"/>
            </a:endParaRPr>
          </a:p>
        </p:txBody>
      </p:sp>
      <p:pic>
        <p:nvPicPr>
          <p:cNvPr id="18" name="Picture 2" descr="Heat Recovery Ventilator(HRV) vs Energy Recovery Ventilator(ERV): What's  the Right Unit for Your Home? - EP Sales Inc.">
            <a:extLst>
              <a:ext uri="{FF2B5EF4-FFF2-40B4-BE49-F238E27FC236}">
                <a16:creationId xmlns:a16="http://schemas.microsoft.com/office/drawing/2014/main" id="{FAD8D352-0EE0-45E9-A193-ED5483E94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229" y="1363444"/>
            <a:ext cx="6096000" cy="41624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3">
            <a:extLst>
              <a:ext uri="{FF2B5EF4-FFF2-40B4-BE49-F238E27FC236}">
                <a16:creationId xmlns:a16="http://schemas.microsoft.com/office/drawing/2014/main" id="{66D75398-4899-414D-B195-B8BA17274DDE}"/>
              </a:ext>
            </a:extLst>
          </p:cNvPr>
          <p:cNvSpPr txBox="1"/>
          <p:nvPr/>
        </p:nvSpPr>
        <p:spPr>
          <a:xfrm>
            <a:off x="415047" y="5525869"/>
            <a:ext cx="51656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15456"/>
                </a:solidFill>
                <a:latin typeface="Arial" panose="020B0604020202020204" pitchFamily="34" charset="0"/>
                <a:cs typeface="Arial" panose="020B0604020202020204" pitchFamily="34" charset="0"/>
              </a:rPr>
              <a:t>Consider leakage and discharge/intake locations</a:t>
            </a:r>
          </a:p>
        </p:txBody>
      </p:sp>
      <p:pic>
        <p:nvPicPr>
          <p:cNvPr id="8" name="Picture 49">
            <a:extLst>
              <a:ext uri="{FF2B5EF4-FFF2-40B4-BE49-F238E27FC236}">
                <a16:creationId xmlns:a16="http://schemas.microsoft.com/office/drawing/2014/main" id="{FF88015E-8669-45A0-80F1-38B287AAB75A}"/>
              </a:ext>
            </a:extLst>
          </p:cNvPr>
          <p:cNvPicPr>
            <a:picLocks noChangeAspect="1"/>
          </p:cNvPicPr>
          <p:nvPr/>
        </p:nvPicPr>
        <p:blipFill>
          <a:blip r:embed="rId5"/>
          <a:stretch>
            <a:fillRect/>
          </a:stretch>
        </p:blipFill>
        <p:spPr>
          <a:xfrm>
            <a:off x="-8313" y="6245988"/>
            <a:ext cx="12200313" cy="612648"/>
          </a:xfrm>
          <a:prstGeom prst="rect">
            <a:avLst/>
          </a:prstGeom>
        </p:spPr>
      </p:pic>
      <p:pic>
        <p:nvPicPr>
          <p:cNvPr id="9" name="Picture 55" descr="Logo&#10;&#10;Description automatically generated with medium confidence">
            <a:extLst>
              <a:ext uri="{FF2B5EF4-FFF2-40B4-BE49-F238E27FC236}">
                <a16:creationId xmlns:a16="http://schemas.microsoft.com/office/drawing/2014/main" id="{B204B8E2-AA35-4E71-8296-6F4A69F9D30B}"/>
              </a:ext>
            </a:extLst>
          </p:cNvPr>
          <p:cNvPicPr>
            <a:picLocks noChangeAspect="1"/>
          </p:cNvPicPr>
          <p:nvPr/>
        </p:nvPicPr>
        <p:blipFill>
          <a:blip r:embed="rId6"/>
          <a:stretch>
            <a:fillRect/>
          </a:stretch>
        </p:blipFill>
        <p:spPr>
          <a:xfrm>
            <a:off x="208067" y="6457764"/>
            <a:ext cx="2102367" cy="274320"/>
          </a:xfrm>
          <a:prstGeom prst="rect">
            <a:avLst/>
          </a:prstGeom>
        </p:spPr>
      </p:pic>
      <p:pic>
        <p:nvPicPr>
          <p:cNvPr id="11" name="Picture 57" descr="Logo&#10;&#10;Description automatically generated">
            <a:extLst>
              <a:ext uri="{FF2B5EF4-FFF2-40B4-BE49-F238E27FC236}">
                <a16:creationId xmlns:a16="http://schemas.microsoft.com/office/drawing/2014/main" id="{64467527-DA45-460B-BCD8-1781124087AD}"/>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2" name="Picture 59" descr="Logo, company name&#10;&#10;Description automatically generated">
            <a:extLst>
              <a:ext uri="{FF2B5EF4-FFF2-40B4-BE49-F238E27FC236}">
                <a16:creationId xmlns:a16="http://schemas.microsoft.com/office/drawing/2014/main" id="{70998DF3-E0CD-4816-8A10-C2A8BC8603C4}"/>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2" name="Picture 6">
            <a:extLst>
              <a:ext uri="{FF2B5EF4-FFF2-40B4-BE49-F238E27FC236}">
                <a16:creationId xmlns:a16="http://schemas.microsoft.com/office/drawing/2014/main" id="{D66D243A-28F8-42B0-8169-78F3EC0A09C4}"/>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2794831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4795D-6681-44B6-AB1A-F791E13C7097}"/>
              </a:ext>
            </a:extLst>
          </p:cNvPr>
          <p:cNvSpPr>
            <a:spLocks noGrp="1"/>
          </p:cNvSpPr>
          <p:nvPr>
            <p:ph type="title"/>
          </p:nvPr>
        </p:nvSpPr>
        <p:spPr>
          <a:xfrm>
            <a:off x="147930" y="22278"/>
            <a:ext cx="8188037" cy="1325563"/>
          </a:xfrm>
        </p:spPr>
        <p:txBody>
          <a:bodyPr>
            <a:normAutofit/>
          </a:bodyPr>
          <a:lstStyle/>
          <a:p>
            <a:r>
              <a:rPr lang="en-US" sz="3000" b="1">
                <a:solidFill>
                  <a:srgbClr val="515456"/>
                </a:solidFill>
                <a:latin typeface="Arial" panose="020B0604020202020204" pitchFamily="34" charset="0"/>
                <a:cs typeface="Arial" panose="020B0604020202020204" pitchFamily="34" charset="0"/>
              </a:rPr>
              <a:t>Energy Recovery Ventilation (ERV) system</a:t>
            </a:r>
          </a:p>
        </p:txBody>
      </p:sp>
      <p:pic>
        <p:nvPicPr>
          <p:cNvPr id="2050" name="Picture 2" descr="Energy Recovery Ventilator 1">
            <a:extLst>
              <a:ext uri="{FF2B5EF4-FFF2-40B4-BE49-F238E27FC236}">
                <a16:creationId xmlns:a16="http://schemas.microsoft.com/office/drawing/2014/main" id="{BD05C9A2-7C3F-4D78-931D-4112D228D1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6749" y="1239686"/>
            <a:ext cx="8404514" cy="47381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9">
            <a:extLst>
              <a:ext uri="{FF2B5EF4-FFF2-40B4-BE49-F238E27FC236}">
                <a16:creationId xmlns:a16="http://schemas.microsoft.com/office/drawing/2014/main" id="{1165953B-4467-4C5F-B0CE-8E048D0F3B04}"/>
              </a:ext>
            </a:extLst>
          </p:cNvPr>
          <p:cNvPicPr>
            <a:picLocks noChangeAspect="1"/>
          </p:cNvPicPr>
          <p:nvPr/>
        </p:nvPicPr>
        <p:blipFill>
          <a:blip r:embed="rId4"/>
          <a:stretch>
            <a:fillRect/>
          </a:stretch>
        </p:blipFill>
        <p:spPr>
          <a:xfrm>
            <a:off x="-8313" y="6245988"/>
            <a:ext cx="12200313" cy="612648"/>
          </a:xfrm>
          <a:prstGeom prst="rect">
            <a:avLst/>
          </a:prstGeom>
        </p:spPr>
      </p:pic>
      <p:pic>
        <p:nvPicPr>
          <p:cNvPr id="7" name="Picture 55" descr="Logo&#10;&#10;Description automatically generated with medium confidence">
            <a:extLst>
              <a:ext uri="{FF2B5EF4-FFF2-40B4-BE49-F238E27FC236}">
                <a16:creationId xmlns:a16="http://schemas.microsoft.com/office/drawing/2014/main" id="{03FF080A-CDD3-45FA-B849-133C30286244}"/>
              </a:ext>
            </a:extLst>
          </p:cNvPr>
          <p:cNvPicPr>
            <a:picLocks noChangeAspect="1"/>
          </p:cNvPicPr>
          <p:nvPr/>
        </p:nvPicPr>
        <p:blipFill>
          <a:blip r:embed="rId5"/>
          <a:stretch>
            <a:fillRect/>
          </a:stretch>
        </p:blipFill>
        <p:spPr>
          <a:xfrm>
            <a:off x="208067" y="6457764"/>
            <a:ext cx="2102367" cy="274320"/>
          </a:xfrm>
          <a:prstGeom prst="rect">
            <a:avLst/>
          </a:prstGeom>
        </p:spPr>
      </p:pic>
      <p:pic>
        <p:nvPicPr>
          <p:cNvPr id="8" name="Picture 57" descr="Logo&#10;&#10;Description automatically generated">
            <a:extLst>
              <a:ext uri="{FF2B5EF4-FFF2-40B4-BE49-F238E27FC236}">
                <a16:creationId xmlns:a16="http://schemas.microsoft.com/office/drawing/2014/main" id="{69597CA3-E9C6-445C-8305-951D9A20AC94}"/>
              </a:ext>
            </a:extLst>
          </p:cNvPr>
          <p:cNvPicPr>
            <a:picLocks noChangeAspect="1"/>
          </p:cNvPicPr>
          <p:nvPr/>
        </p:nvPicPr>
        <p:blipFill>
          <a:blip r:embed="rId6"/>
          <a:stretch>
            <a:fillRect/>
          </a:stretch>
        </p:blipFill>
        <p:spPr>
          <a:xfrm>
            <a:off x="3549167" y="6371158"/>
            <a:ext cx="1247158" cy="391964"/>
          </a:xfrm>
          <a:prstGeom prst="rect">
            <a:avLst/>
          </a:prstGeom>
        </p:spPr>
      </p:pic>
      <p:pic>
        <p:nvPicPr>
          <p:cNvPr id="9" name="Picture 59" descr="Logo, company name&#10;&#10;Description automatically generated">
            <a:extLst>
              <a:ext uri="{FF2B5EF4-FFF2-40B4-BE49-F238E27FC236}">
                <a16:creationId xmlns:a16="http://schemas.microsoft.com/office/drawing/2014/main" id="{52F5D285-F0BC-428C-A4EC-D57260F3B370}"/>
              </a:ext>
            </a:extLst>
          </p:cNvPr>
          <p:cNvPicPr>
            <a:picLocks noChangeAspect="1"/>
          </p:cNvPicPr>
          <p:nvPr/>
        </p:nvPicPr>
        <p:blipFill rotWithShape="1">
          <a:blip r:embed="rId7"/>
          <a:srcRect t="18143" b="34286"/>
          <a:stretch/>
        </p:blipFill>
        <p:spPr>
          <a:xfrm>
            <a:off x="2415610" y="6302414"/>
            <a:ext cx="1003118" cy="477198"/>
          </a:xfrm>
          <a:prstGeom prst="rect">
            <a:avLst/>
          </a:prstGeom>
        </p:spPr>
      </p:pic>
      <p:pic>
        <p:nvPicPr>
          <p:cNvPr id="17" name="Picture 16">
            <a:extLst>
              <a:ext uri="{FF2B5EF4-FFF2-40B4-BE49-F238E27FC236}">
                <a16:creationId xmlns:a16="http://schemas.microsoft.com/office/drawing/2014/main" id="{31065654-832A-49EB-95C4-F64C19CC239D}"/>
              </a:ext>
            </a:extLst>
          </p:cNvPr>
          <p:cNvPicPr>
            <a:picLocks noChangeAspect="1"/>
          </p:cNvPicPr>
          <p:nvPr/>
        </p:nvPicPr>
        <p:blipFill rotWithShape="1">
          <a:blip r:embed="rId8">
            <a:alphaModFix amt="10000"/>
          </a:blip>
          <a:srcRect l="35201" t="167" r="42336" b="-1"/>
          <a:stretch/>
        </p:blipFill>
        <p:spPr>
          <a:xfrm>
            <a:off x="9448800" y="0"/>
            <a:ext cx="2743200" cy="6858000"/>
          </a:xfrm>
          <a:prstGeom prst="rect">
            <a:avLst/>
          </a:prstGeom>
        </p:spPr>
      </p:pic>
      <p:pic>
        <p:nvPicPr>
          <p:cNvPr id="3" name="Picture 6">
            <a:extLst>
              <a:ext uri="{FF2B5EF4-FFF2-40B4-BE49-F238E27FC236}">
                <a16:creationId xmlns:a16="http://schemas.microsoft.com/office/drawing/2014/main" id="{22526BB5-64F8-4E2A-847C-A7ADB6970254}"/>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1985281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indow Fan High Res Stock Images | Shutterstock">
            <a:extLst>
              <a:ext uri="{FF2B5EF4-FFF2-40B4-BE49-F238E27FC236}">
                <a16:creationId xmlns:a16="http://schemas.microsoft.com/office/drawing/2014/main" id="{5E801CC8-7F52-4C4B-971D-41903BA75F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4" b="7922"/>
          <a:stretch/>
        </p:blipFill>
        <p:spPr bwMode="auto">
          <a:xfrm>
            <a:off x="6764481" y="1466985"/>
            <a:ext cx="4653285" cy="393694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670F36D-8946-4953-888C-C0521B5BF263}"/>
              </a:ext>
            </a:extLst>
          </p:cNvPr>
          <p:cNvSpPr txBox="1">
            <a:spLocks/>
          </p:cNvSpPr>
          <p:nvPr/>
        </p:nvSpPr>
        <p:spPr>
          <a:xfrm>
            <a:off x="580104" y="1350449"/>
            <a:ext cx="5781368" cy="45032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a:solidFill>
                  <a:srgbClr val="515456"/>
                </a:solidFill>
                <a:latin typeface="Arial" panose="020B0604020202020204" pitchFamily="34" charset="0"/>
                <a:cs typeface="Arial" panose="020B0604020202020204" pitchFamily="34" charset="0"/>
              </a:rPr>
              <a:t>After the above recommendations have been explored, consider supplemental point of use Air Cleaners.</a:t>
            </a:r>
          </a:p>
          <a:p>
            <a:pPr>
              <a:lnSpc>
                <a:spcPct val="150000"/>
              </a:lnSpc>
            </a:pPr>
            <a:r>
              <a:rPr lang="en-US" sz="1800">
                <a:solidFill>
                  <a:srgbClr val="515456"/>
                </a:solidFill>
                <a:latin typeface="Arial" panose="020B0604020202020204" pitchFamily="34" charset="0"/>
                <a:cs typeface="Arial" panose="020B0604020202020204" pitchFamily="34" charset="0"/>
              </a:rPr>
              <a:t>Use only air cleaners for which safety and effectiveness have been proven.</a:t>
            </a:r>
          </a:p>
          <a:p>
            <a:pPr>
              <a:lnSpc>
                <a:spcPct val="150000"/>
              </a:lnSpc>
            </a:pPr>
            <a:r>
              <a:rPr lang="en-US" sz="1800">
                <a:solidFill>
                  <a:srgbClr val="515456"/>
                </a:solidFill>
                <a:latin typeface="Arial" panose="020B0604020202020204" pitchFamily="34" charset="0"/>
                <a:cs typeface="Arial" panose="020B0604020202020204" pitchFamily="34" charset="0"/>
              </a:rPr>
              <a:t>There are many technologies and configurations.</a:t>
            </a:r>
          </a:p>
          <a:p>
            <a:pPr marL="0" indent="0">
              <a:lnSpc>
                <a:spcPct val="150000"/>
              </a:lnSpc>
              <a:buNone/>
            </a:pPr>
            <a:endParaRPr lang="en-US" sz="1800">
              <a:solidFill>
                <a:srgbClr val="515456"/>
              </a:solidFill>
              <a:latin typeface="Arial" panose="020B0604020202020204" pitchFamily="34" charset="0"/>
              <a:cs typeface="Arial" panose="020B0604020202020204" pitchFamily="34" charset="0"/>
            </a:endParaRPr>
          </a:p>
          <a:p>
            <a:pPr>
              <a:lnSpc>
                <a:spcPct val="150000"/>
              </a:lnSpc>
            </a:pPr>
            <a:endParaRPr lang="en-US" sz="1800">
              <a:solidFill>
                <a:srgbClr val="515456"/>
              </a:solidFill>
              <a:latin typeface="Arial" panose="020B0604020202020204" pitchFamily="34" charset="0"/>
              <a:cs typeface="Arial" panose="020B0604020202020204" pitchFamily="34" charset="0"/>
            </a:endParaRPr>
          </a:p>
        </p:txBody>
      </p:sp>
      <p:pic>
        <p:nvPicPr>
          <p:cNvPr id="14" name="Picture 29">
            <a:extLst>
              <a:ext uri="{FF2B5EF4-FFF2-40B4-BE49-F238E27FC236}">
                <a16:creationId xmlns:a16="http://schemas.microsoft.com/office/drawing/2014/main" id="{61040150-2C41-4994-B39D-E5E3D9ACEF9C}"/>
              </a:ext>
            </a:extLst>
          </p:cNvPr>
          <p:cNvPicPr>
            <a:picLocks noChangeAspect="1"/>
          </p:cNvPicPr>
          <p:nvPr/>
        </p:nvPicPr>
        <p:blipFill>
          <a:blip r:embed="rId4"/>
          <a:stretch>
            <a:fillRect/>
          </a:stretch>
        </p:blipFill>
        <p:spPr>
          <a:xfrm>
            <a:off x="0" y="162093"/>
            <a:ext cx="8212024" cy="1042506"/>
          </a:xfrm>
          <a:prstGeom prst="rect">
            <a:avLst/>
          </a:prstGeom>
        </p:spPr>
      </p:pic>
      <p:sp>
        <p:nvSpPr>
          <p:cNvPr id="15" name="TextBox 16">
            <a:extLst>
              <a:ext uri="{FF2B5EF4-FFF2-40B4-BE49-F238E27FC236}">
                <a16:creationId xmlns:a16="http://schemas.microsoft.com/office/drawing/2014/main" id="{C4E14049-4EEB-4A6C-A09A-8912DBC709A9}"/>
              </a:ext>
            </a:extLst>
          </p:cNvPr>
          <p:cNvSpPr txBox="1"/>
          <p:nvPr/>
        </p:nvSpPr>
        <p:spPr>
          <a:xfrm>
            <a:off x="365885" y="255854"/>
            <a:ext cx="7630369" cy="553998"/>
          </a:xfrm>
          <a:prstGeom prst="rect">
            <a:avLst/>
          </a:prstGeom>
          <a:no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Stand-Alone/ Point of Use Air Cleaners</a:t>
            </a:r>
          </a:p>
        </p:txBody>
      </p:sp>
      <p:pic>
        <p:nvPicPr>
          <p:cNvPr id="7" name="Picture 49">
            <a:extLst>
              <a:ext uri="{FF2B5EF4-FFF2-40B4-BE49-F238E27FC236}">
                <a16:creationId xmlns:a16="http://schemas.microsoft.com/office/drawing/2014/main" id="{F7722EE5-7158-44B7-8B9A-37B0090A11A9}"/>
              </a:ext>
            </a:extLst>
          </p:cNvPr>
          <p:cNvPicPr>
            <a:picLocks noChangeAspect="1"/>
          </p:cNvPicPr>
          <p:nvPr/>
        </p:nvPicPr>
        <p:blipFill>
          <a:blip r:embed="rId5"/>
          <a:stretch>
            <a:fillRect/>
          </a:stretch>
        </p:blipFill>
        <p:spPr>
          <a:xfrm>
            <a:off x="-8313" y="6245988"/>
            <a:ext cx="12200313" cy="612648"/>
          </a:xfrm>
          <a:prstGeom prst="rect">
            <a:avLst/>
          </a:prstGeom>
        </p:spPr>
      </p:pic>
      <p:pic>
        <p:nvPicPr>
          <p:cNvPr id="8" name="Picture 55" descr="Logo&#10;&#10;Description automatically generated with medium confidence">
            <a:extLst>
              <a:ext uri="{FF2B5EF4-FFF2-40B4-BE49-F238E27FC236}">
                <a16:creationId xmlns:a16="http://schemas.microsoft.com/office/drawing/2014/main" id="{7C4641C2-D61A-4093-9879-6902556FE896}"/>
              </a:ext>
            </a:extLst>
          </p:cNvPr>
          <p:cNvPicPr>
            <a:picLocks noChangeAspect="1"/>
          </p:cNvPicPr>
          <p:nvPr/>
        </p:nvPicPr>
        <p:blipFill>
          <a:blip r:embed="rId6"/>
          <a:stretch>
            <a:fillRect/>
          </a:stretch>
        </p:blipFill>
        <p:spPr>
          <a:xfrm>
            <a:off x="208067" y="6457764"/>
            <a:ext cx="2102367" cy="274320"/>
          </a:xfrm>
          <a:prstGeom prst="rect">
            <a:avLst/>
          </a:prstGeom>
        </p:spPr>
      </p:pic>
      <p:pic>
        <p:nvPicPr>
          <p:cNvPr id="10" name="Picture 57" descr="Logo&#10;&#10;Description automatically generated">
            <a:extLst>
              <a:ext uri="{FF2B5EF4-FFF2-40B4-BE49-F238E27FC236}">
                <a16:creationId xmlns:a16="http://schemas.microsoft.com/office/drawing/2014/main" id="{CCF646E1-061C-496A-ADE0-AA220C031DBE}"/>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1" name="Picture 59" descr="Logo, company name&#10;&#10;Description automatically generated">
            <a:extLst>
              <a:ext uri="{FF2B5EF4-FFF2-40B4-BE49-F238E27FC236}">
                <a16:creationId xmlns:a16="http://schemas.microsoft.com/office/drawing/2014/main" id="{A0ADD687-E517-4C89-B7B9-53B0DDA60DEB}"/>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2" name="Picture 6">
            <a:extLst>
              <a:ext uri="{FF2B5EF4-FFF2-40B4-BE49-F238E27FC236}">
                <a16:creationId xmlns:a16="http://schemas.microsoft.com/office/drawing/2014/main" id="{63DE8DE3-786A-4E12-B596-647AD5FB8B4F}"/>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2983367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9">
            <a:extLst>
              <a:ext uri="{FF2B5EF4-FFF2-40B4-BE49-F238E27FC236}">
                <a16:creationId xmlns:a16="http://schemas.microsoft.com/office/drawing/2014/main" id="{64D1FE35-9887-4686-ADF8-1798545E2139}"/>
              </a:ext>
            </a:extLst>
          </p:cNvPr>
          <p:cNvPicPr>
            <a:picLocks noChangeAspect="1"/>
          </p:cNvPicPr>
          <p:nvPr/>
        </p:nvPicPr>
        <p:blipFill>
          <a:blip r:embed="rId3"/>
          <a:stretch>
            <a:fillRect/>
          </a:stretch>
        </p:blipFill>
        <p:spPr>
          <a:xfrm>
            <a:off x="-8313" y="6245988"/>
            <a:ext cx="12200313" cy="612648"/>
          </a:xfrm>
          <a:prstGeom prst="rect">
            <a:avLst/>
          </a:prstGeom>
        </p:spPr>
      </p:pic>
      <p:pic>
        <p:nvPicPr>
          <p:cNvPr id="4" name="Picture 5">
            <a:extLst>
              <a:ext uri="{FF2B5EF4-FFF2-40B4-BE49-F238E27FC236}">
                <a16:creationId xmlns:a16="http://schemas.microsoft.com/office/drawing/2014/main" id="{192D839C-1BC7-461E-A997-A354ED4C7B05}"/>
              </a:ext>
            </a:extLst>
          </p:cNvPr>
          <p:cNvPicPr>
            <a:picLocks noChangeAspect="1"/>
          </p:cNvPicPr>
          <p:nvPr/>
        </p:nvPicPr>
        <p:blipFill>
          <a:blip r:embed="rId4"/>
          <a:stretch>
            <a:fillRect/>
          </a:stretch>
        </p:blipFill>
        <p:spPr>
          <a:xfrm>
            <a:off x="133527" y="2547690"/>
            <a:ext cx="5324475" cy="2167216"/>
          </a:xfrm>
          <a:prstGeom prst="rect">
            <a:avLst/>
          </a:prstGeom>
        </p:spPr>
      </p:pic>
      <p:sp>
        <p:nvSpPr>
          <p:cNvPr id="6" name="TextBox 5">
            <a:extLst>
              <a:ext uri="{FF2B5EF4-FFF2-40B4-BE49-F238E27FC236}">
                <a16:creationId xmlns:a16="http://schemas.microsoft.com/office/drawing/2014/main" id="{0F524029-4DE1-4432-AF52-152846A07C91}"/>
              </a:ext>
            </a:extLst>
          </p:cNvPr>
          <p:cNvSpPr txBox="1"/>
          <p:nvPr/>
        </p:nvSpPr>
        <p:spPr>
          <a:xfrm>
            <a:off x="577127" y="1394821"/>
            <a:ext cx="58138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15456"/>
                </a:solidFill>
                <a:latin typeface="Arial" panose="020B0604020202020204" pitchFamily="34" charset="0"/>
                <a:cs typeface="Arial" panose="020B0604020202020204" pitchFamily="34" charset="0"/>
              </a:rPr>
              <a:t>Ceiling mounted recirculation fan with HEPA and UVGI.</a:t>
            </a:r>
          </a:p>
        </p:txBody>
      </p:sp>
      <p:sp>
        <p:nvSpPr>
          <p:cNvPr id="8" name="Title 1">
            <a:extLst>
              <a:ext uri="{FF2B5EF4-FFF2-40B4-BE49-F238E27FC236}">
                <a16:creationId xmlns:a16="http://schemas.microsoft.com/office/drawing/2014/main" id="{29519449-2664-4528-BB4F-D536F01F750C}"/>
              </a:ext>
            </a:extLst>
          </p:cNvPr>
          <p:cNvSpPr>
            <a:spLocks noGrp="1"/>
          </p:cNvSpPr>
          <p:nvPr>
            <p:ph type="title"/>
          </p:nvPr>
        </p:nvSpPr>
        <p:spPr>
          <a:xfrm>
            <a:off x="326223" y="253924"/>
            <a:ext cx="11865777" cy="1325563"/>
          </a:xfrm>
        </p:spPr>
        <p:txBody>
          <a:bodyPr>
            <a:normAutofit/>
          </a:bodyPr>
          <a:lstStyle/>
          <a:p>
            <a:r>
              <a:rPr lang="en-US" sz="3000" b="1">
                <a:solidFill>
                  <a:srgbClr val="515456"/>
                </a:solidFill>
                <a:latin typeface="Arial" panose="020B0604020202020204" pitchFamily="34" charset="0"/>
                <a:cs typeface="Arial" panose="020B0604020202020204" pitchFamily="34" charset="0"/>
              </a:rPr>
              <a:t>MacMiller Recommendations</a:t>
            </a:r>
            <a:endParaRPr lang="en-US" sz="3000" b="1">
              <a:solidFill>
                <a:srgbClr val="515456"/>
              </a:solidFill>
              <a:latin typeface="Arial" panose="020B0604020202020204" pitchFamily="34" charset="0"/>
              <a:ea typeface="+mj-lt"/>
              <a:cs typeface="Arial" panose="020B0604020202020204" pitchFamily="34" charset="0"/>
            </a:endParaRPr>
          </a:p>
        </p:txBody>
      </p:sp>
      <p:pic>
        <p:nvPicPr>
          <p:cNvPr id="10" name="Picture 7">
            <a:extLst>
              <a:ext uri="{FF2B5EF4-FFF2-40B4-BE49-F238E27FC236}">
                <a16:creationId xmlns:a16="http://schemas.microsoft.com/office/drawing/2014/main" id="{839AD88C-4F8E-4D83-A683-6A382EC84973}"/>
              </a:ext>
            </a:extLst>
          </p:cNvPr>
          <p:cNvPicPr>
            <a:picLocks noChangeAspect="1"/>
          </p:cNvPicPr>
          <p:nvPr/>
        </p:nvPicPr>
        <p:blipFill rotWithShape="1">
          <a:blip r:embed="rId5">
            <a:alphaModFix amt="10000"/>
          </a:blip>
          <a:srcRect l="35201" t="167" r="42336" b="-1"/>
          <a:stretch/>
        </p:blipFill>
        <p:spPr>
          <a:xfrm>
            <a:off x="9448800" y="0"/>
            <a:ext cx="2743200" cy="6858000"/>
          </a:xfrm>
          <a:prstGeom prst="rect">
            <a:avLst/>
          </a:prstGeom>
        </p:spPr>
      </p:pic>
      <p:pic>
        <p:nvPicPr>
          <p:cNvPr id="9" name="Picture 8">
            <a:extLst>
              <a:ext uri="{FF2B5EF4-FFF2-40B4-BE49-F238E27FC236}">
                <a16:creationId xmlns:a16="http://schemas.microsoft.com/office/drawing/2014/main" id="{71D75FF5-4781-4E37-9501-059EF7A7CFE2}"/>
              </a:ext>
            </a:extLst>
          </p:cNvPr>
          <p:cNvPicPr>
            <a:picLocks noChangeAspect="1"/>
          </p:cNvPicPr>
          <p:nvPr/>
        </p:nvPicPr>
        <p:blipFill rotWithShape="1">
          <a:blip r:embed="rId6"/>
          <a:srcRect t="5457" r="3326" b="3931"/>
          <a:stretch/>
        </p:blipFill>
        <p:spPr>
          <a:xfrm>
            <a:off x="5458003" y="1974273"/>
            <a:ext cx="5888870" cy="3488906"/>
          </a:xfrm>
          <a:prstGeom prst="rect">
            <a:avLst/>
          </a:prstGeom>
        </p:spPr>
      </p:pic>
      <p:pic>
        <p:nvPicPr>
          <p:cNvPr id="1026" name="Picture 2" descr="Honeywell - logo - aftermarketNews">
            <a:extLst>
              <a:ext uri="{FF2B5EF4-FFF2-40B4-BE49-F238E27FC236}">
                <a16:creationId xmlns:a16="http://schemas.microsoft.com/office/drawing/2014/main" id="{861296D2-9DBA-4D59-8162-8C587E7659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9082" y="4457597"/>
            <a:ext cx="928430" cy="514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5" descr="Logo&#10;&#10;Description automatically generated with medium confidence">
            <a:extLst>
              <a:ext uri="{FF2B5EF4-FFF2-40B4-BE49-F238E27FC236}">
                <a16:creationId xmlns:a16="http://schemas.microsoft.com/office/drawing/2014/main" id="{8F2EFB0C-768F-4540-9606-A454FAB9EAF8}"/>
              </a:ext>
            </a:extLst>
          </p:cNvPr>
          <p:cNvPicPr>
            <a:picLocks noChangeAspect="1"/>
          </p:cNvPicPr>
          <p:nvPr/>
        </p:nvPicPr>
        <p:blipFill>
          <a:blip r:embed="rId8"/>
          <a:stretch>
            <a:fillRect/>
          </a:stretch>
        </p:blipFill>
        <p:spPr>
          <a:xfrm>
            <a:off x="208067" y="6457764"/>
            <a:ext cx="2102367" cy="274320"/>
          </a:xfrm>
          <a:prstGeom prst="rect">
            <a:avLst/>
          </a:prstGeom>
        </p:spPr>
      </p:pic>
      <p:pic>
        <p:nvPicPr>
          <p:cNvPr id="13" name="Picture 57" descr="Logo&#10;&#10;Description automatically generated">
            <a:extLst>
              <a:ext uri="{FF2B5EF4-FFF2-40B4-BE49-F238E27FC236}">
                <a16:creationId xmlns:a16="http://schemas.microsoft.com/office/drawing/2014/main" id="{7FC10DE3-5728-4D79-BD1F-3C05E4579CAE}"/>
              </a:ext>
            </a:extLst>
          </p:cNvPr>
          <p:cNvPicPr>
            <a:picLocks noChangeAspect="1"/>
          </p:cNvPicPr>
          <p:nvPr/>
        </p:nvPicPr>
        <p:blipFill>
          <a:blip r:embed="rId9"/>
          <a:stretch>
            <a:fillRect/>
          </a:stretch>
        </p:blipFill>
        <p:spPr>
          <a:xfrm>
            <a:off x="3549167" y="6371158"/>
            <a:ext cx="1247158" cy="391964"/>
          </a:xfrm>
          <a:prstGeom prst="rect">
            <a:avLst/>
          </a:prstGeom>
        </p:spPr>
      </p:pic>
      <p:pic>
        <p:nvPicPr>
          <p:cNvPr id="14" name="Picture 59" descr="Logo, company name&#10;&#10;Description automatically generated">
            <a:extLst>
              <a:ext uri="{FF2B5EF4-FFF2-40B4-BE49-F238E27FC236}">
                <a16:creationId xmlns:a16="http://schemas.microsoft.com/office/drawing/2014/main" id="{DEC85892-5857-466D-B445-17F30540A243}"/>
              </a:ext>
            </a:extLst>
          </p:cNvPr>
          <p:cNvPicPr>
            <a:picLocks noChangeAspect="1"/>
          </p:cNvPicPr>
          <p:nvPr/>
        </p:nvPicPr>
        <p:blipFill rotWithShape="1">
          <a:blip r:embed="rId10"/>
          <a:srcRect t="18143" b="34286"/>
          <a:stretch/>
        </p:blipFill>
        <p:spPr>
          <a:xfrm>
            <a:off x="2415610" y="6302414"/>
            <a:ext cx="1003118" cy="477198"/>
          </a:xfrm>
          <a:prstGeom prst="rect">
            <a:avLst/>
          </a:prstGeom>
        </p:spPr>
      </p:pic>
      <p:pic>
        <p:nvPicPr>
          <p:cNvPr id="2" name="Picture 6">
            <a:extLst>
              <a:ext uri="{FF2B5EF4-FFF2-40B4-BE49-F238E27FC236}">
                <a16:creationId xmlns:a16="http://schemas.microsoft.com/office/drawing/2014/main" id="{24CB7D27-CDDC-473B-B178-5B25FAD11BD3}"/>
              </a:ext>
            </a:extLst>
          </p:cNvPr>
          <p:cNvPicPr>
            <a:picLocks noChangeAspect="1"/>
          </p:cNvPicPr>
          <p:nvPr/>
        </p:nvPicPr>
        <p:blipFill>
          <a:blip r:embed="rId11"/>
          <a:srcRect/>
          <a:stretch/>
        </p:blipFill>
        <p:spPr>
          <a:xfrm>
            <a:off x="10737666" y="6347532"/>
            <a:ext cx="1259426" cy="409559"/>
          </a:xfrm>
          <a:prstGeom prst="rect">
            <a:avLst/>
          </a:prstGeom>
        </p:spPr>
      </p:pic>
    </p:spTree>
    <p:extLst>
      <p:ext uri="{BB962C8B-B14F-4D97-AF65-F5344CB8AC3E}">
        <p14:creationId xmlns:p14="http://schemas.microsoft.com/office/powerpoint/2010/main" val="1252988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D6A-93CD-40EB-BECE-10DB31D837F0}"/>
              </a:ext>
            </a:extLst>
          </p:cNvPr>
          <p:cNvSpPr>
            <a:spLocks noGrp="1"/>
          </p:cNvSpPr>
          <p:nvPr>
            <p:ph type="title"/>
          </p:nvPr>
        </p:nvSpPr>
        <p:spPr>
          <a:xfrm>
            <a:off x="2307422" y="69258"/>
            <a:ext cx="9884577" cy="1325563"/>
          </a:xfrm>
        </p:spPr>
        <p:txBody>
          <a:bodyPr>
            <a:normAutofit/>
          </a:bodyPr>
          <a:lstStyle/>
          <a:p>
            <a:r>
              <a:rPr lang="en-US" sz="3000" b="1">
                <a:solidFill>
                  <a:srgbClr val="515456"/>
                </a:solidFill>
                <a:latin typeface="Arial" panose="020B0604020202020204" pitchFamily="34" charset="0"/>
                <a:ea typeface="+mj-lt"/>
                <a:cs typeface="Arial" panose="020B0604020202020204" pitchFamily="34" charset="0"/>
              </a:rPr>
              <a:t>MacMiller Recommendations</a:t>
            </a:r>
          </a:p>
        </p:txBody>
      </p:sp>
      <p:sp>
        <p:nvSpPr>
          <p:cNvPr id="3" name="Content Placeholder 2">
            <a:extLst>
              <a:ext uri="{FF2B5EF4-FFF2-40B4-BE49-F238E27FC236}">
                <a16:creationId xmlns:a16="http://schemas.microsoft.com/office/drawing/2014/main" id="{A7D7195D-9523-498B-A528-52E65AE639D7}"/>
              </a:ext>
            </a:extLst>
          </p:cNvPr>
          <p:cNvSpPr>
            <a:spLocks noGrp="1"/>
          </p:cNvSpPr>
          <p:nvPr>
            <p:ph idx="1"/>
          </p:nvPr>
        </p:nvSpPr>
        <p:spPr>
          <a:xfrm>
            <a:off x="2431249" y="1059816"/>
            <a:ext cx="9043920" cy="4670694"/>
          </a:xfrm>
        </p:spPr>
        <p:txBody>
          <a:bodyPr vert="horz" lIns="91440" tIns="45720" rIns="91440" bIns="45720" rtlCol="0" anchor="t">
            <a:normAutofit/>
          </a:bodyPr>
          <a:lstStyle/>
          <a:p>
            <a:pPr marL="0" indent="0">
              <a:buNone/>
            </a:pPr>
            <a:r>
              <a:rPr lang="en-US" sz="1800">
                <a:solidFill>
                  <a:srgbClr val="515456"/>
                </a:solidFill>
                <a:latin typeface="Arial" panose="020B0604020202020204" pitchFamily="34" charset="0"/>
                <a:cs typeface="Arial" panose="020B0604020202020204" pitchFamily="34" charset="0"/>
              </a:rPr>
              <a:t>Fixed outside air systems – like VRF with minimum DOAS. - Install IR or HEPA/UV.</a:t>
            </a:r>
          </a:p>
        </p:txBody>
      </p:sp>
      <p:pic>
        <p:nvPicPr>
          <p:cNvPr id="8" name="Picture 7" descr="A picture containing indoor&#10;&#10;Description automatically generated">
            <a:extLst>
              <a:ext uri="{FF2B5EF4-FFF2-40B4-BE49-F238E27FC236}">
                <a16:creationId xmlns:a16="http://schemas.microsoft.com/office/drawing/2014/main" id="{8BF84563-675D-4976-8B67-6522A86BBE5F}"/>
              </a:ext>
            </a:extLst>
          </p:cNvPr>
          <p:cNvPicPr>
            <a:picLocks noChangeAspect="1"/>
          </p:cNvPicPr>
          <p:nvPr/>
        </p:nvPicPr>
        <p:blipFill rotWithShape="1">
          <a:blip r:embed="rId3"/>
          <a:srcRect b="1757"/>
          <a:stretch/>
        </p:blipFill>
        <p:spPr>
          <a:xfrm>
            <a:off x="9428672" y="1821812"/>
            <a:ext cx="2170324" cy="3364180"/>
          </a:xfrm>
          <a:prstGeom prst="rect">
            <a:avLst/>
          </a:prstGeom>
          <a:noFill/>
        </p:spPr>
      </p:pic>
      <p:pic>
        <p:nvPicPr>
          <p:cNvPr id="10" name="Picture 9" descr="A picture containing white, handcart&#10;&#10;Description automatically generated">
            <a:extLst>
              <a:ext uri="{FF2B5EF4-FFF2-40B4-BE49-F238E27FC236}">
                <a16:creationId xmlns:a16="http://schemas.microsoft.com/office/drawing/2014/main" id="{482FFA9B-A79F-4C60-AD7A-9D826D9C1BBA}"/>
              </a:ext>
            </a:extLst>
          </p:cNvPr>
          <p:cNvPicPr>
            <a:picLocks noChangeAspect="1"/>
          </p:cNvPicPr>
          <p:nvPr/>
        </p:nvPicPr>
        <p:blipFill>
          <a:blip r:embed="rId4"/>
          <a:stretch>
            <a:fillRect/>
          </a:stretch>
        </p:blipFill>
        <p:spPr>
          <a:xfrm>
            <a:off x="2388196" y="1996998"/>
            <a:ext cx="2139571" cy="3087380"/>
          </a:xfrm>
          <a:prstGeom prst="rect">
            <a:avLst/>
          </a:prstGeom>
        </p:spPr>
      </p:pic>
      <p:pic>
        <p:nvPicPr>
          <p:cNvPr id="12" name="Picture 11" descr="A picture containing table, sitting, display&#10;&#10;Description automatically generated">
            <a:extLst>
              <a:ext uri="{FF2B5EF4-FFF2-40B4-BE49-F238E27FC236}">
                <a16:creationId xmlns:a16="http://schemas.microsoft.com/office/drawing/2014/main" id="{FF17F426-44B9-4F0F-A70D-8EC4B49E7B76}"/>
              </a:ext>
            </a:extLst>
          </p:cNvPr>
          <p:cNvPicPr>
            <a:picLocks noChangeAspect="1"/>
          </p:cNvPicPr>
          <p:nvPr/>
        </p:nvPicPr>
        <p:blipFill>
          <a:blip r:embed="rId5"/>
          <a:stretch>
            <a:fillRect/>
          </a:stretch>
        </p:blipFill>
        <p:spPr>
          <a:xfrm>
            <a:off x="4927122" y="3007704"/>
            <a:ext cx="3773752" cy="2269187"/>
          </a:xfrm>
          <a:prstGeom prst="rect">
            <a:avLst/>
          </a:prstGeom>
        </p:spPr>
      </p:pic>
      <p:sp>
        <p:nvSpPr>
          <p:cNvPr id="4" name="TextBox 3">
            <a:extLst>
              <a:ext uri="{FF2B5EF4-FFF2-40B4-BE49-F238E27FC236}">
                <a16:creationId xmlns:a16="http://schemas.microsoft.com/office/drawing/2014/main" id="{7746BFEE-2297-4C2E-B92B-FE0ED5C46DEC}"/>
              </a:ext>
            </a:extLst>
          </p:cNvPr>
          <p:cNvSpPr txBox="1"/>
          <p:nvPr/>
        </p:nvSpPr>
        <p:spPr>
          <a:xfrm>
            <a:off x="2086381" y="553253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panose="020B0604020202020204" pitchFamily="34" charset="0"/>
                <a:cs typeface="Arial" panose="020B0604020202020204" pitchFamily="34" charset="0"/>
              </a:rPr>
              <a:t>Portable HEPA</a:t>
            </a:r>
          </a:p>
        </p:txBody>
      </p:sp>
      <p:sp>
        <p:nvSpPr>
          <p:cNvPr id="9" name="TextBox 8">
            <a:extLst>
              <a:ext uri="{FF2B5EF4-FFF2-40B4-BE49-F238E27FC236}">
                <a16:creationId xmlns:a16="http://schemas.microsoft.com/office/drawing/2014/main" id="{A165B8C3-D2AE-4807-9DA4-E73DC2A8A8DF}"/>
              </a:ext>
            </a:extLst>
          </p:cNvPr>
          <p:cNvSpPr txBox="1"/>
          <p:nvPr/>
        </p:nvSpPr>
        <p:spPr>
          <a:xfrm>
            <a:off x="5514249" y="5532530"/>
            <a:ext cx="2917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cs typeface="Arial" panose="020B0604020202020204" pitchFamily="34" charset="0"/>
              </a:rPr>
              <a:t>Hanging HEPA and UVGI</a:t>
            </a:r>
          </a:p>
        </p:txBody>
      </p:sp>
      <p:sp>
        <p:nvSpPr>
          <p:cNvPr id="11" name="TextBox 10">
            <a:extLst>
              <a:ext uri="{FF2B5EF4-FFF2-40B4-BE49-F238E27FC236}">
                <a16:creationId xmlns:a16="http://schemas.microsoft.com/office/drawing/2014/main" id="{062F527E-F2AD-4784-ABFA-39E36451BC07}"/>
              </a:ext>
            </a:extLst>
          </p:cNvPr>
          <p:cNvSpPr txBox="1"/>
          <p:nvPr/>
        </p:nvSpPr>
        <p:spPr>
          <a:xfrm>
            <a:off x="8954284" y="5532530"/>
            <a:ext cx="29709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panose="020B0604020202020204" pitchFamily="34" charset="0"/>
                <a:cs typeface="Arial" panose="020B0604020202020204" pitchFamily="34" charset="0"/>
              </a:rPr>
              <a:t>Portable HEPA and UVGI</a:t>
            </a:r>
          </a:p>
        </p:txBody>
      </p:sp>
      <p:sp>
        <p:nvSpPr>
          <p:cNvPr id="14" name="Rectangle 13">
            <a:extLst>
              <a:ext uri="{FF2B5EF4-FFF2-40B4-BE49-F238E27FC236}">
                <a16:creationId xmlns:a16="http://schemas.microsoft.com/office/drawing/2014/main" id="{330D8C85-9975-47F9-8F08-0615F894D13D}"/>
              </a:ext>
            </a:extLst>
          </p:cNvPr>
          <p:cNvSpPr/>
          <p:nvPr/>
        </p:nvSpPr>
        <p:spPr>
          <a:xfrm>
            <a:off x="0" y="0"/>
            <a:ext cx="1981200" cy="6172200"/>
          </a:xfrm>
          <a:prstGeom prst="rect">
            <a:avLst/>
          </a:prstGeom>
          <a:solidFill>
            <a:srgbClr val="C8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5" name="Picture 49">
            <a:extLst>
              <a:ext uri="{FF2B5EF4-FFF2-40B4-BE49-F238E27FC236}">
                <a16:creationId xmlns:a16="http://schemas.microsoft.com/office/drawing/2014/main" id="{419CF351-85AA-480B-9F64-DDD7917EC0CD}"/>
              </a:ext>
            </a:extLst>
          </p:cNvPr>
          <p:cNvPicPr>
            <a:picLocks noChangeAspect="1"/>
          </p:cNvPicPr>
          <p:nvPr/>
        </p:nvPicPr>
        <p:blipFill>
          <a:blip r:embed="rId6"/>
          <a:stretch>
            <a:fillRect/>
          </a:stretch>
        </p:blipFill>
        <p:spPr>
          <a:xfrm>
            <a:off x="-8313" y="6245988"/>
            <a:ext cx="12200313" cy="612648"/>
          </a:xfrm>
          <a:prstGeom prst="rect">
            <a:avLst/>
          </a:prstGeom>
        </p:spPr>
      </p:pic>
      <p:pic>
        <p:nvPicPr>
          <p:cNvPr id="16" name="Picture 55" descr="Logo&#10;&#10;Description automatically generated with medium confidence">
            <a:extLst>
              <a:ext uri="{FF2B5EF4-FFF2-40B4-BE49-F238E27FC236}">
                <a16:creationId xmlns:a16="http://schemas.microsoft.com/office/drawing/2014/main" id="{7398503D-047A-4668-858D-6F8656E5EE10}"/>
              </a:ext>
            </a:extLst>
          </p:cNvPr>
          <p:cNvPicPr>
            <a:picLocks noChangeAspect="1"/>
          </p:cNvPicPr>
          <p:nvPr/>
        </p:nvPicPr>
        <p:blipFill>
          <a:blip r:embed="rId7"/>
          <a:stretch>
            <a:fillRect/>
          </a:stretch>
        </p:blipFill>
        <p:spPr>
          <a:xfrm>
            <a:off x="208067" y="6457764"/>
            <a:ext cx="2102367" cy="274320"/>
          </a:xfrm>
          <a:prstGeom prst="rect">
            <a:avLst/>
          </a:prstGeom>
        </p:spPr>
      </p:pic>
      <p:pic>
        <p:nvPicPr>
          <p:cNvPr id="17" name="Picture 57" descr="Logo&#10;&#10;Description automatically generated">
            <a:extLst>
              <a:ext uri="{FF2B5EF4-FFF2-40B4-BE49-F238E27FC236}">
                <a16:creationId xmlns:a16="http://schemas.microsoft.com/office/drawing/2014/main" id="{75D4F3E4-1A38-4A02-9BCE-288639B47D5C}"/>
              </a:ext>
            </a:extLst>
          </p:cNvPr>
          <p:cNvPicPr>
            <a:picLocks noChangeAspect="1"/>
          </p:cNvPicPr>
          <p:nvPr/>
        </p:nvPicPr>
        <p:blipFill>
          <a:blip r:embed="rId8"/>
          <a:stretch>
            <a:fillRect/>
          </a:stretch>
        </p:blipFill>
        <p:spPr>
          <a:xfrm>
            <a:off x="3549167" y="6371158"/>
            <a:ext cx="1247158" cy="391964"/>
          </a:xfrm>
          <a:prstGeom prst="rect">
            <a:avLst/>
          </a:prstGeom>
        </p:spPr>
      </p:pic>
      <p:pic>
        <p:nvPicPr>
          <p:cNvPr id="18" name="Picture 59" descr="Logo, company name&#10;&#10;Description automatically generated">
            <a:extLst>
              <a:ext uri="{FF2B5EF4-FFF2-40B4-BE49-F238E27FC236}">
                <a16:creationId xmlns:a16="http://schemas.microsoft.com/office/drawing/2014/main" id="{81D75B1D-C622-4A06-AD69-68F5127BFFF0}"/>
              </a:ext>
            </a:extLst>
          </p:cNvPr>
          <p:cNvPicPr>
            <a:picLocks noChangeAspect="1"/>
          </p:cNvPicPr>
          <p:nvPr/>
        </p:nvPicPr>
        <p:blipFill rotWithShape="1">
          <a:blip r:embed="rId9"/>
          <a:srcRect t="18143" b="34286"/>
          <a:stretch/>
        </p:blipFill>
        <p:spPr>
          <a:xfrm>
            <a:off x="2415610" y="6302414"/>
            <a:ext cx="1003118" cy="477198"/>
          </a:xfrm>
          <a:prstGeom prst="rect">
            <a:avLst/>
          </a:prstGeom>
        </p:spPr>
      </p:pic>
      <p:pic>
        <p:nvPicPr>
          <p:cNvPr id="5" name="Picture 6">
            <a:extLst>
              <a:ext uri="{FF2B5EF4-FFF2-40B4-BE49-F238E27FC236}">
                <a16:creationId xmlns:a16="http://schemas.microsoft.com/office/drawing/2014/main" id="{35396E9D-FDA7-444E-904B-7CF3E89E1DA4}"/>
              </a:ext>
            </a:extLst>
          </p:cNvPr>
          <p:cNvPicPr>
            <a:picLocks noChangeAspect="1"/>
          </p:cNvPicPr>
          <p:nvPr/>
        </p:nvPicPr>
        <p:blipFill>
          <a:blip r:embed="rId10"/>
          <a:srcRect/>
          <a:stretch/>
        </p:blipFill>
        <p:spPr>
          <a:xfrm>
            <a:off x="10737666" y="6347532"/>
            <a:ext cx="1259426" cy="409559"/>
          </a:xfrm>
          <a:prstGeom prst="rect">
            <a:avLst/>
          </a:prstGeom>
        </p:spPr>
      </p:pic>
    </p:spTree>
    <p:extLst>
      <p:ext uri="{BB962C8B-B14F-4D97-AF65-F5344CB8AC3E}">
        <p14:creationId xmlns:p14="http://schemas.microsoft.com/office/powerpoint/2010/main" val="152023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9">
            <a:extLst>
              <a:ext uri="{FF2B5EF4-FFF2-40B4-BE49-F238E27FC236}">
                <a16:creationId xmlns:a16="http://schemas.microsoft.com/office/drawing/2014/main" id="{7C009BEF-6B50-4E4E-8F0D-609CC92E672F}"/>
              </a:ext>
            </a:extLst>
          </p:cNvPr>
          <p:cNvPicPr>
            <a:picLocks noChangeAspect="1"/>
          </p:cNvPicPr>
          <p:nvPr/>
        </p:nvPicPr>
        <p:blipFill>
          <a:blip r:embed="rId3"/>
          <a:stretch>
            <a:fillRect/>
          </a:stretch>
        </p:blipFill>
        <p:spPr>
          <a:xfrm>
            <a:off x="-8313" y="6245988"/>
            <a:ext cx="12200313" cy="612648"/>
          </a:xfrm>
          <a:prstGeom prst="rect">
            <a:avLst/>
          </a:prstGeom>
        </p:spPr>
      </p:pic>
      <p:pic>
        <p:nvPicPr>
          <p:cNvPr id="7" name="Picture 29">
            <a:extLst>
              <a:ext uri="{FF2B5EF4-FFF2-40B4-BE49-F238E27FC236}">
                <a16:creationId xmlns:a16="http://schemas.microsoft.com/office/drawing/2014/main" id="{3E861D18-CDEB-4B9F-9FEE-1FCC2F8B76CF}"/>
              </a:ext>
            </a:extLst>
          </p:cNvPr>
          <p:cNvPicPr>
            <a:picLocks noChangeAspect="1"/>
          </p:cNvPicPr>
          <p:nvPr/>
        </p:nvPicPr>
        <p:blipFill>
          <a:blip r:embed="rId4"/>
          <a:stretch>
            <a:fillRect/>
          </a:stretch>
        </p:blipFill>
        <p:spPr>
          <a:xfrm>
            <a:off x="0" y="162093"/>
            <a:ext cx="8212024" cy="1042506"/>
          </a:xfrm>
          <a:prstGeom prst="rect">
            <a:avLst/>
          </a:prstGeom>
        </p:spPr>
      </p:pic>
      <p:pic>
        <p:nvPicPr>
          <p:cNvPr id="5" name="Picture 7">
            <a:extLst>
              <a:ext uri="{FF2B5EF4-FFF2-40B4-BE49-F238E27FC236}">
                <a16:creationId xmlns:a16="http://schemas.microsoft.com/office/drawing/2014/main" id="{39803874-6419-4B72-8900-4C4545D90AD0}"/>
              </a:ext>
            </a:extLst>
          </p:cNvPr>
          <p:cNvPicPr>
            <a:picLocks noChangeAspect="1"/>
          </p:cNvPicPr>
          <p:nvPr/>
        </p:nvPicPr>
        <p:blipFill rotWithShape="1">
          <a:blip r:embed="rId5">
            <a:alphaModFix amt="10000"/>
          </a:blip>
          <a:srcRect l="35201" t="167" r="42336" b="-1"/>
          <a:stretch/>
        </p:blipFill>
        <p:spPr>
          <a:xfrm>
            <a:off x="9448800" y="0"/>
            <a:ext cx="2743200" cy="6858000"/>
          </a:xfrm>
          <a:prstGeom prst="rect">
            <a:avLst/>
          </a:prstGeom>
        </p:spPr>
      </p:pic>
      <p:sp>
        <p:nvSpPr>
          <p:cNvPr id="3" name="Content Placeholder 2">
            <a:extLst>
              <a:ext uri="{FF2B5EF4-FFF2-40B4-BE49-F238E27FC236}">
                <a16:creationId xmlns:a16="http://schemas.microsoft.com/office/drawing/2014/main" id="{A7D7195D-9523-498B-A528-52E65AE639D7}"/>
              </a:ext>
            </a:extLst>
          </p:cNvPr>
          <p:cNvSpPr>
            <a:spLocks noGrp="1"/>
          </p:cNvSpPr>
          <p:nvPr>
            <p:ph idx="1"/>
          </p:nvPr>
        </p:nvSpPr>
        <p:spPr>
          <a:xfrm>
            <a:off x="439337" y="1409225"/>
            <a:ext cx="8802985" cy="4634548"/>
          </a:xfrm>
        </p:spPr>
        <p:txBody>
          <a:bodyPr vert="horz" lIns="91440" tIns="45720" rIns="91440" bIns="45720" rtlCol="0" anchor="t">
            <a:noAutofit/>
          </a:bodyPr>
          <a:lstStyle/>
          <a:p>
            <a:pPr marL="0" indent="0">
              <a:lnSpc>
                <a:spcPct val="150000"/>
              </a:lnSpc>
              <a:buNone/>
            </a:pPr>
            <a:r>
              <a:rPr lang="en-US" sz="1800">
                <a:latin typeface="Arial" panose="020B0604020202020204" pitchFamily="34" charset="0"/>
                <a:ea typeface="+mn-lt"/>
                <a:cs typeface="Arial" panose="020B0604020202020204" pitchFamily="34" charset="0"/>
              </a:rPr>
              <a:t>Some new technology is </a:t>
            </a:r>
            <a:r>
              <a:rPr lang="en-US" sz="1800" b="1">
                <a:solidFill>
                  <a:srgbClr val="C00000"/>
                </a:solidFill>
                <a:latin typeface="Arial" panose="020B0604020202020204" pitchFamily="34" charset="0"/>
                <a:ea typeface="+mn-lt"/>
                <a:cs typeface="Arial" panose="020B0604020202020204" pitchFamily="34" charset="0"/>
              </a:rPr>
              <a:t>controversial</a:t>
            </a:r>
            <a:r>
              <a:rPr lang="en-US" sz="1800">
                <a:latin typeface="Arial" panose="020B0604020202020204" pitchFamily="34" charset="0"/>
                <a:ea typeface="+mn-lt"/>
                <a:cs typeface="Arial" panose="020B0604020202020204" pitchFamily="34" charset="0"/>
              </a:rPr>
              <a:t> and considered "emerging".</a:t>
            </a:r>
          </a:p>
          <a:p>
            <a:pPr marL="0" indent="0">
              <a:lnSpc>
                <a:spcPct val="150000"/>
              </a:lnSpc>
              <a:buNone/>
            </a:pPr>
            <a:r>
              <a:rPr lang="en-US" sz="1800">
                <a:latin typeface="Arial" panose="020B0604020202020204" pitchFamily="34" charset="0"/>
                <a:ea typeface="+mn-lt"/>
                <a:cs typeface="Arial" panose="020B0604020202020204" pitchFamily="34" charset="0"/>
              </a:rPr>
              <a:t>When considering products that may generate ozone, verify that the equipment meets </a:t>
            </a:r>
            <a:r>
              <a:rPr lang="en-US" sz="1800" b="1" u="sng">
                <a:latin typeface="Arial" panose="020B0604020202020204" pitchFamily="34" charset="0"/>
                <a:ea typeface="+mn-lt"/>
                <a:cs typeface="Arial" panose="020B0604020202020204" pitchFamily="34" charset="0"/>
              </a:rPr>
              <a:t>UL 867</a:t>
            </a:r>
            <a:r>
              <a:rPr lang="en-US" sz="1800">
                <a:latin typeface="Arial" panose="020B0604020202020204" pitchFamily="34" charset="0"/>
                <a:ea typeface="+mn-lt"/>
                <a:cs typeface="Arial" panose="020B0604020202020204" pitchFamily="34" charset="0"/>
              </a:rPr>
              <a:t> standard certification (Standard for Electrostatic Air Cleaners), or </a:t>
            </a:r>
            <a:r>
              <a:rPr lang="en-US" sz="1800" b="1" u="sng">
                <a:solidFill>
                  <a:srgbClr val="C00000"/>
                </a:solidFill>
                <a:latin typeface="Arial" panose="020B0604020202020204" pitchFamily="34" charset="0"/>
                <a:ea typeface="+mn-lt"/>
                <a:cs typeface="Arial" panose="020B0604020202020204" pitchFamily="34" charset="0"/>
              </a:rPr>
              <a:t>preferably UL 2998</a:t>
            </a:r>
            <a:r>
              <a:rPr lang="en-US" sz="1800">
                <a:solidFill>
                  <a:srgbClr val="C00000"/>
                </a:solidFill>
                <a:latin typeface="Arial" panose="020B0604020202020204" pitchFamily="34" charset="0"/>
                <a:ea typeface="+mn-lt"/>
                <a:cs typeface="Arial" panose="020B0604020202020204" pitchFamily="34" charset="0"/>
              </a:rPr>
              <a:t> </a:t>
            </a:r>
            <a:r>
              <a:rPr lang="en-US" sz="1800">
                <a:latin typeface="Arial" panose="020B0604020202020204" pitchFamily="34" charset="0"/>
                <a:ea typeface="+mn-lt"/>
                <a:cs typeface="Arial" panose="020B0604020202020204" pitchFamily="34" charset="0"/>
              </a:rPr>
              <a:t>standard certification (Environmental Claim Validation Procedure (ECVP) for </a:t>
            </a:r>
            <a:r>
              <a:rPr lang="en-US" sz="1800" b="1" u="sng">
                <a:solidFill>
                  <a:srgbClr val="C00000"/>
                </a:solidFill>
                <a:latin typeface="Arial" panose="020B0604020202020204" pitchFamily="34" charset="0"/>
                <a:ea typeface="+mn-lt"/>
                <a:cs typeface="Arial" panose="020B0604020202020204" pitchFamily="34" charset="0"/>
              </a:rPr>
              <a:t>Zero Ozone Emissions</a:t>
            </a:r>
            <a:r>
              <a:rPr lang="en-US" sz="1800">
                <a:solidFill>
                  <a:srgbClr val="C00000"/>
                </a:solidFill>
                <a:latin typeface="Arial" panose="020B0604020202020204" pitchFamily="34" charset="0"/>
                <a:ea typeface="+mn-lt"/>
                <a:cs typeface="Arial" panose="020B0604020202020204" pitchFamily="34" charset="0"/>
              </a:rPr>
              <a:t> </a:t>
            </a:r>
            <a:r>
              <a:rPr lang="en-US" sz="1800">
                <a:latin typeface="Arial" panose="020B0604020202020204" pitchFamily="34" charset="0"/>
                <a:ea typeface="+mn-lt"/>
                <a:cs typeface="Arial" panose="020B0604020202020204" pitchFamily="34" charset="0"/>
              </a:rPr>
              <a:t>from Air Cleaners) which is intended to validate that no ozone is produced.</a:t>
            </a:r>
            <a:endParaRPr lang="en-US" sz="1800">
              <a:latin typeface="Arial" panose="020B0604020202020204" pitchFamily="34" charset="0"/>
              <a:cs typeface="Arial" panose="020B0604020202020204" pitchFamily="34" charset="0"/>
            </a:endParaRPr>
          </a:p>
          <a:p>
            <a:pPr marL="514350" indent="-514350">
              <a:lnSpc>
                <a:spcPct val="150000"/>
              </a:lnSpc>
              <a:buFont typeface="+mj-lt"/>
              <a:buAutoNum type="arabicPeriod"/>
            </a:pPr>
            <a:endParaRPr lang="en-US" sz="1800">
              <a:latin typeface="Arial" panose="020B0604020202020204" pitchFamily="34" charset="0"/>
              <a:cs typeface="Arial" panose="020B0604020202020204" pitchFamily="34" charset="0"/>
            </a:endParaRPr>
          </a:p>
        </p:txBody>
      </p:sp>
      <p:sp>
        <p:nvSpPr>
          <p:cNvPr id="8" name="TextBox 16">
            <a:extLst>
              <a:ext uri="{FF2B5EF4-FFF2-40B4-BE49-F238E27FC236}">
                <a16:creationId xmlns:a16="http://schemas.microsoft.com/office/drawing/2014/main" id="{46262544-F756-4C1B-8653-3339015C820E}"/>
              </a:ext>
            </a:extLst>
          </p:cNvPr>
          <p:cNvSpPr txBox="1"/>
          <p:nvPr/>
        </p:nvSpPr>
        <p:spPr>
          <a:xfrm>
            <a:off x="365885" y="255854"/>
            <a:ext cx="7630369" cy="553998"/>
          </a:xfrm>
          <a:prstGeom prst="rect">
            <a:avLst/>
          </a:prstGeom>
          <a:no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Air Cleaning Technology</a:t>
            </a:r>
          </a:p>
        </p:txBody>
      </p:sp>
      <p:pic>
        <p:nvPicPr>
          <p:cNvPr id="10" name="Picture 55" descr="Logo&#10;&#10;Description automatically generated with medium confidence">
            <a:extLst>
              <a:ext uri="{FF2B5EF4-FFF2-40B4-BE49-F238E27FC236}">
                <a16:creationId xmlns:a16="http://schemas.microsoft.com/office/drawing/2014/main" id="{5BEA0943-FF73-42F7-BDB8-6466BFB9BFB3}"/>
              </a:ext>
            </a:extLst>
          </p:cNvPr>
          <p:cNvPicPr>
            <a:picLocks noChangeAspect="1"/>
          </p:cNvPicPr>
          <p:nvPr/>
        </p:nvPicPr>
        <p:blipFill>
          <a:blip r:embed="rId6"/>
          <a:stretch>
            <a:fillRect/>
          </a:stretch>
        </p:blipFill>
        <p:spPr>
          <a:xfrm>
            <a:off x="208067" y="6457764"/>
            <a:ext cx="2102367" cy="274320"/>
          </a:xfrm>
          <a:prstGeom prst="rect">
            <a:avLst/>
          </a:prstGeom>
        </p:spPr>
      </p:pic>
      <p:pic>
        <p:nvPicPr>
          <p:cNvPr id="11" name="Picture 57" descr="Logo&#10;&#10;Description automatically generated">
            <a:extLst>
              <a:ext uri="{FF2B5EF4-FFF2-40B4-BE49-F238E27FC236}">
                <a16:creationId xmlns:a16="http://schemas.microsoft.com/office/drawing/2014/main" id="{D3324197-00B3-4860-9D66-A7595F8FC62A}"/>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2" name="Picture 59" descr="Logo, company name&#10;&#10;Description automatically generated">
            <a:extLst>
              <a:ext uri="{FF2B5EF4-FFF2-40B4-BE49-F238E27FC236}">
                <a16:creationId xmlns:a16="http://schemas.microsoft.com/office/drawing/2014/main" id="{B1361B68-BCD7-43C4-8034-95B3AD8CD1F8}"/>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2" name="Picture 6">
            <a:extLst>
              <a:ext uri="{FF2B5EF4-FFF2-40B4-BE49-F238E27FC236}">
                <a16:creationId xmlns:a16="http://schemas.microsoft.com/office/drawing/2014/main" id="{63D13B45-EA7C-4174-9009-81D9217F42A6}"/>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1557333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92D47222-91E9-42A2-98C2-9038C4B44824}"/>
              </a:ext>
            </a:extLst>
          </p:cNvPr>
          <p:cNvPicPr>
            <a:picLocks noGrp="1" noChangeAspect="1"/>
          </p:cNvPicPr>
          <p:nvPr>
            <p:ph sz="quarter" idx="4"/>
          </p:nvPr>
        </p:nvPicPr>
        <p:blipFill rotWithShape="1">
          <a:blip r:embed="rId3"/>
          <a:srcRect l="2690" t="25734" r="2476" b="26177"/>
          <a:stretch/>
        </p:blipFill>
        <p:spPr>
          <a:xfrm>
            <a:off x="189876" y="1455906"/>
            <a:ext cx="6829217" cy="3463027"/>
          </a:xfrm>
        </p:spPr>
      </p:pic>
      <p:sp>
        <p:nvSpPr>
          <p:cNvPr id="11" name="TextBox 10">
            <a:extLst>
              <a:ext uri="{FF2B5EF4-FFF2-40B4-BE49-F238E27FC236}">
                <a16:creationId xmlns:a16="http://schemas.microsoft.com/office/drawing/2014/main" id="{D43E4CF1-65A0-4C8A-BD3D-9A18EAC36A4F}"/>
              </a:ext>
            </a:extLst>
          </p:cNvPr>
          <p:cNvSpPr txBox="1"/>
          <p:nvPr/>
        </p:nvSpPr>
        <p:spPr>
          <a:xfrm>
            <a:off x="260984" y="298861"/>
            <a:ext cx="3685540" cy="564578"/>
          </a:xfrm>
          <a:prstGeom prst="rect">
            <a:avLst/>
          </a:prstGeom>
          <a:noFill/>
        </p:spPr>
        <p:txBody>
          <a:bodyPr wrap="square" rtlCol="0">
            <a:spAutoFit/>
          </a:bodyPr>
          <a:lstStyle/>
          <a:p>
            <a:pPr>
              <a:lnSpc>
                <a:spcPts val="4000"/>
              </a:lnSpc>
            </a:pPr>
            <a:r>
              <a:rPr lang="en-US" sz="3000" b="1">
                <a:solidFill>
                  <a:srgbClr val="515456"/>
                </a:solidFill>
                <a:latin typeface="Arial" panose="020B0604020202020204" pitchFamily="34" charset="0"/>
                <a:cs typeface="Arial" panose="020B0604020202020204" pitchFamily="34" charset="0"/>
              </a:rPr>
              <a:t>Bi-Polar Ionization</a:t>
            </a:r>
          </a:p>
        </p:txBody>
      </p:sp>
      <p:sp>
        <p:nvSpPr>
          <p:cNvPr id="4" name="Content Placeholder 3">
            <a:extLst>
              <a:ext uri="{FF2B5EF4-FFF2-40B4-BE49-F238E27FC236}">
                <a16:creationId xmlns:a16="http://schemas.microsoft.com/office/drawing/2014/main" id="{341AED7B-3F2D-4AE3-BDF0-C5EFD9D9F44C}"/>
              </a:ext>
            </a:extLst>
          </p:cNvPr>
          <p:cNvSpPr>
            <a:spLocks noGrp="1"/>
          </p:cNvSpPr>
          <p:nvPr>
            <p:ph sz="half" idx="2"/>
          </p:nvPr>
        </p:nvSpPr>
        <p:spPr>
          <a:xfrm>
            <a:off x="7071102" y="1063692"/>
            <a:ext cx="4832126" cy="3739362"/>
          </a:xfrm>
        </p:spPr>
        <p:txBody>
          <a:bodyPr vert="horz" lIns="91440" tIns="45720" rIns="91440" bIns="45720" rtlCol="0" anchor="t">
            <a:normAutofit/>
          </a:bodyPr>
          <a:lstStyle/>
          <a:p>
            <a:pPr marL="457200" marR="0" lvl="0" indent="-457200" algn="l" defTabSz="914400" rtl="0" eaLnBrk="1" fontAlgn="auto" latinLnBrk="0" hangingPunct="1">
              <a:lnSpc>
                <a:spcPct val="110000"/>
              </a:lnSpc>
              <a:spcBef>
                <a:spcPts val="1000"/>
              </a:spcBef>
              <a:spcAft>
                <a:spcPts val="0"/>
              </a:spcAft>
              <a:buClrTx/>
              <a:buSzPct val="120000"/>
              <a:buFont typeface="Arial" panose="020B0604020202020204" pitchFamily="34" charset="0"/>
              <a:buChar char="•"/>
              <a:tabLst/>
              <a:defRPr/>
            </a:pPr>
            <a:r>
              <a:rPr kumimoji="0" lang="en-US" sz="1800" b="0" i="0" u="none" strike="noStrike" kern="1200" cap="none" spc="0" normalizeH="0" baseline="0" noProof="0">
                <a:ln>
                  <a:noFill/>
                </a:ln>
                <a:solidFill>
                  <a:srgbClr val="515456"/>
                </a:solidFill>
                <a:effectLst/>
                <a:uLnTx/>
                <a:uFillTx/>
                <a:latin typeface="Arial" panose="020B0604020202020204"/>
                <a:ea typeface="+mn-ea"/>
                <a:cs typeface="+mn-cs"/>
              </a:rPr>
              <a:t>Releases Positive and Negative Ions into the air</a:t>
            </a:r>
            <a:endParaRPr lang="en-US" sz="1800" b="0" i="0" u="none" strike="noStrike" kern="1200" cap="none" spc="0" normalizeH="0" baseline="0" noProof="0">
              <a:ln>
                <a:noFill/>
              </a:ln>
              <a:solidFill>
                <a:srgbClr val="515456"/>
              </a:solidFill>
              <a:effectLst/>
              <a:uLnTx/>
              <a:uFillTx/>
              <a:latin typeface="Arial" panose="020B0604020202020204"/>
              <a:cs typeface="Arial"/>
            </a:endParaRPr>
          </a:p>
          <a:p>
            <a:pPr marL="457200" indent="-457200">
              <a:lnSpc>
                <a:spcPct val="110000"/>
              </a:lnSpc>
              <a:buSzPct val="120000"/>
              <a:defRPr/>
            </a:pPr>
            <a:r>
              <a:rPr kumimoji="0" lang="en-US" sz="1800" b="0" i="0" u="none" strike="noStrike" kern="1200" cap="none" spc="0" normalizeH="0" baseline="0" noProof="0">
                <a:ln>
                  <a:noFill/>
                </a:ln>
                <a:solidFill>
                  <a:srgbClr val="515456"/>
                </a:solidFill>
                <a:effectLst/>
                <a:uLnTx/>
                <a:uFillTx/>
                <a:latin typeface="Arial" panose="020B0604020202020204"/>
                <a:ea typeface="+mn-ea"/>
                <a:cs typeface="+mn-cs"/>
              </a:rPr>
              <a:t>Ions attach to pollutants making them larger and </a:t>
            </a:r>
            <a:r>
              <a:rPr lang="en-US" sz="1800">
                <a:solidFill>
                  <a:srgbClr val="515456"/>
                </a:solidFill>
                <a:latin typeface="Arial" panose="020B0604020202020204"/>
              </a:rPr>
              <a:t>kills</a:t>
            </a:r>
            <a:r>
              <a:rPr kumimoji="0" lang="en-US" sz="1800" b="0" i="0" u="none" strike="noStrike" kern="1200" cap="none" spc="0" normalizeH="0" baseline="0" noProof="0">
                <a:ln>
                  <a:noFill/>
                </a:ln>
                <a:solidFill>
                  <a:srgbClr val="515456"/>
                </a:solidFill>
                <a:effectLst/>
                <a:uLnTx/>
                <a:uFillTx/>
                <a:latin typeface="Arial" panose="020B0604020202020204"/>
                <a:ea typeface="+mn-ea"/>
                <a:cs typeface="+mn-cs"/>
              </a:rPr>
              <a:t> virus/bacteria</a:t>
            </a:r>
            <a:r>
              <a:rPr lang="en-US" sz="1800">
                <a:solidFill>
                  <a:srgbClr val="515456"/>
                </a:solidFill>
                <a:latin typeface="Arial" panose="020B0604020202020204"/>
              </a:rPr>
              <a:t>. Also neutralizes some VOC's</a:t>
            </a:r>
            <a:endParaRPr lang="en-US" sz="1800" b="0" i="0" u="none" strike="noStrike" kern="1200" cap="none" spc="0" normalizeH="0" baseline="0" noProof="0">
              <a:ln>
                <a:noFill/>
              </a:ln>
              <a:solidFill>
                <a:srgbClr val="515456"/>
              </a:solidFill>
              <a:effectLst/>
              <a:uLnTx/>
              <a:uFillTx/>
              <a:latin typeface="Arial" panose="020B0604020202020204"/>
              <a:cs typeface="Arial"/>
            </a:endParaRPr>
          </a:p>
          <a:p>
            <a:pPr marL="457200" marR="0" lvl="0" indent="-457200" algn="l" defTabSz="914400" rtl="0" eaLnBrk="1" fontAlgn="auto" latinLnBrk="0" hangingPunct="1">
              <a:lnSpc>
                <a:spcPct val="110000"/>
              </a:lnSpc>
              <a:spcBef>
                <a:spcPts val="1000"/>
              </a:spcBef>
              <a:spcAft>
                <a:spcPts val="0"/>
              </a:spcAft>
              <a:buClrTx/>
              <a:buSzPct val="120000"/>
              <a:buFont typeface="Arial" panose="020B0604020202020204" pitchFamily="34" charset="0"/>
              <a:buChar char="•"/>
              <a:tabLst/>
              <a:defRPr/>
            </a:pPr>
            <a:r>
              <a:rPr kumimoji="0" lang="en-US" sz="1800" b="0" i="0" u="none" strike="noStrike" kern="1200" cap="none" spc="0" normalizeH="0" baseline="0" noProof="0">
                <a:ln>
                  <a:noFill/>
                </a:ln>
                <a:solidFill>
                  <a:srgbClr val="515456"/>
                </a:solidFill>
                <a:effectLst/>
                <a:uLnTx/>
                <a:uFillTx/>
                <a:latin typeface="Arial" panose="020B0604020202020204"/>
                <a:ea typeface="+mn-ea"/>
                <a:cs typeface="Arial"/>
              </a:rPr>
              <a:t>Install at a zone level fan</a:t>
            </a:r>
            <a:endParaRPr lang="en-US" sz="1800" b="0" i="0" u="none" strike="noStrike" kern="1200" cap="none" spc="0" normalizeH="0" baseline="0" noProof="0">
              <a:ln>
                <a:noFill/>
              </a:ln>
              <a:solidFill>
                <a:srgbClr val="515456"/>
              </a:solidFill>
              <a:effectLst/>
              <a:uLnTx/>
              <a:uFillTx/>
              <a:latin typeface="Arial" panose="020B0604020202020204"/>
              <a:cs typeface="Arial"/>
            </a:endParaRPr>
          </a:p>
          <a:p>
            <a:pPr marL="457200" indent="-457200">
              <a:lnSpc>
                <a:spcPct val="110000"/>
              </a:lnSpc>
              <a:buSzPct val="120000"/>
            </a:pPr>
            <a:r>
              <a:rPr lang="en-US" sz="1800">
                <a:solidFill>
                  <a:srgbClr val="515456"/>
                </a:solidFill>
                <a:latin typeface="Arial"/>
                <a:cs typeface="Arial"/>
              </a:rPr>
              <a:t>Floods to occupied zone.</a:t>
            </a:r>
          </a:p>
          <a:p>
            <a:pPr marL="457200" indent="-457200">
              <a:lnSpc>
                <a:spcPct val="110000"/>
              </a:lnSpc>
              <a:spcAft>
                <a:spcPts val="600"/>
              </a:spcAft>
              <a:buSzPct val="120000"/>
            </a:pPr>
            <a:r>
              <a:rPr lang="en-US" sz="1800">
                <a:solidFill>
                  <a:srgbClr val="515456"/>
                </a:solidFill>
                <a:latin typeface="Arial"/>
                <a:cs typeface="Arial"/>
              </a:rPr>
              <a:t>Devices MUST be UL 2998 Zero Ozone Production</a:t>
            </a:r>
          </a:p>
        </p:txBody>
      </p:sp>
      <p:pic>
        <p:nvPicPr>
          <p:cNvPr id="2058" name="Picture 10" descr="Global Plasma Solutions logo">
            <a:extLst>
              <a:ext uri="{FF2B5EF4-FFF2-40B4-BE49-F238E27FC236}">
                <a16:creationId xmlns:a16="http://schemas.microsoft.com/office/drawing/2014/main" id="{8818CB21-A893-4678-ABF0-FE6BF18A3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311" y="5431757"/>
            <a:ext cx="1188720" cy="4358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tmosAir Coronavirus Chamber Test FAQ – AtmosAir Solutions">
            <a:extLst>
              <a:ext uri="{FF2B5EF4-FFF2-40B4-BE49-F238E27FC236}">
                <a16:creationId xmlns:a16="http://schemas.microsoft.com/office/drawing/2014/main" id="{6B869939-9758-4D28-90B5-C0F9B988B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964" y="5300845"/>
            <a:ext cx="1920240" cy="69768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21CFFE6-610C-4BE8-B201-059086C3B9E6}"/>
              </a:ext>
            </a:extLst>
          </p:cNvPr>
          <p:cNvSpPr txBox="1"/>
          <p:nvPr/>
        </p:nvSpPr>
        <p:spPr>
          <a:xfrm>
            <a:off x="7159176" y="4766949"/>
            <a:ext cx="4247535" cy="523220"/>
          </a:xfrm>
          <a:prstGeom prst="rect">
            <a:avLst/>
          </a:prstGeom>
          <a:noFill/>
        </p:spPr>
        <p:txBody>
          <a:bodyPr wrap="square">
            <a:spAutoFit/>
          </a:bodyPr>
          <a:lstStyle/>
          <a:p>
            <a:r>
              <a:rPr lang="en-US" sz="2800">
                <a:solidFill>
                  <a:srgbClr val="515456"/>
                </a:solidFill>
                <a:latin typeface="Arial"/>
                <a:cs typeface="Arial"/>
              </a:rPr>
              <a:t>Brands</a:t>
            </a:r>
            <a:endParaRPr lang="en-US" sz="3200"/>
          </a:p>
        </p:txBody>
      </p:sp>
      <p:pic>
        <p:nvPicPr>
          <p:cNvPr id="3" name="Picture 2" descr="A picture containing text, clipart&#10;&#10;Description automatically generated">
            <a:extLst>
              <a:ext uri="{FF2B5EF4-FFF2-40B4-BE49-F238E27FC236}">
                <a16:creationId xmlns:a16="http://schemas.microsoft.com/office/drawing/2014/main" id="{1335CC04-892E-4DD7-AB8D-124F89453A5C}"/>
              </a:ext>
            </a:extLst>
          </p:cNvPr>
          <p:cNvPicPr>
            <a:picLocks noChangeAspect="1"/>
          </p:cNvPicPr>
          <p:nvPr/>
        </p:nvPicPr>
        <p:blipFill>
          <a:blip r:embed="rId6"/>
          <a:stretch>
            <a:fillRect/>
          </a:stretch>
        </p:blipFill>
        <p:spPr>
          <a:xfrm>
            <a:off x="10611438" y="5319809"/>
            <a:ext cx="1463040" cy="659761"/>
          </a:xfrm>
          <a:prstGeom prst="rect">
            <a:avLst/>
          </a:prstGeom>
        </p:spPr>
      </p:pic>
      <p:pic>
        <p:nvPicPr>
          <p:cNvPr id="10" name="Picture 49">
            <a:extLst>
              <a:ext uri="{FF2B5EF4-FFF2-40B4-BE49-F238E27FC236}">
                <a16:creationId xmlns:a16="http://schemas.microsoft.com/office/drawing/2014/main" id="{7FE173A1-8C30-4004-8D9C-04C679C31CFF}"/>
              </a:ext>
            </a:extLst>
          </p:cNvPr>
          <p:cNvPicPr>
            <a:picLocks noChangeAspect="1"/>
          </p:cNvPicPr>
          <p:nvPr/>
        </p:nvPicPr>
        <p:blipFill>
          <a:blip r:embed="rId7"/>
          <a:stretch>
            <a:fillRect/>
          </a:stretch>
        </p:blipFill>
        <p:spPr>
          <a:xfrm>
            <a:off x="-8313" y="6245988"/>
            <a:ext cx="12200313" cy="612648"/>
          </a:xfrm>
          <a:prstGeom prst="rect">
            <a:avLst/>
          </a:prstGeom>
        </p:spPr>
      </p:pic>
      <p:pic>
        <p:nvPicPr>
          <p:cNvPr id="12" name="Picture 55" descr="Logo&#10;&#10;Description automatically generated with medium confidence">
            <a:extLst>
              <a:ext uri="{FF2B5EF4-FFF2-40B4-BE49-F238E27FC236}">
                <a16:creationId xmlns:a16="http://schemas.microsoft.com/office/drawing/2014/main" id="{B9835A99-2DC3-4BDC-96EF-BF077F445AB3}"/>
              </a:ext>
            </a:extLst>
          </p:cNvPr>
          <p:cNvPicPr>
            <a:picLocks noChangeAspect="1"/>
          </p:cNvPicPr>
          <p:nvPr/>
        </p:nvPicPr>
        <p:blipFill>
          <a:blip r:embed="rId8"/>
          <a:stretch>
            <a:fillRect/>
          </a:stretch>
        </p:blipFill>
        <p:spPr>
          <a:xfrm>
            <a:off x="208067" y="6457764"/>
            <a:ext cx="2102367" cy="274320"/>
          </a:xfrm>
          <a:prstGeom prst="rect">
            <a:avLst/>
          </a:prstGeom>
        </p:spPr>
      </p:pic>
      <p:pic>
        <p:nvPicPr>
          <p:cNvPr id="13" name="Picture 57" descr="Logo&#10;&#10;Description automatically generated">
            <a:extLst>
              <a:ext uri="{FF2B5EF4-FFF2-40B4-BE49-F238E27FC236}">
                <a16:creationId xmlns:a16="http://schemas.microsoft.com/office/drawing/2014/main" id="{33923C78-B3E9-47C4-AA2B-3C872828AFE7}"/>
              </a:ext>
            </a:extLst>
          </p:cNvPr>
          <p:cNvPicPr>
            <a:picLocks noChangeAspect="1"/>
          </p:cNvPicPr>
          <p:nvPr/>
        </p:nvPicPr>
        <p:blipFill>
          <a:blip r:embed="rId9"/>
          <a:stretch>
            <a:fillRect/>
          </a:stretch>
        </p:blipFill>
        <p:spPr>
          <a:xfrm>
            <a:off x="3549167" y="6371158"/>
            <a:ext cx="1247158" cy="391964"/>
          </a:xfrm>
          <a:prstGeom prst="rect">
            <a:avLst/>
          </a:prstGeom>
        </p:spPr>
      </p:pic>
      <p:pic>
        <p:nvPicPr>
          <p:cNvPr id="14" name="Picture 59" descr="Logo, company name&#10;&#10;Description automatically generated">
            <a:extLst>
              <a:ext uri="{FF2B5EF4-FFF2-40B4-BE49-F238E27FC236}">
                <a16:creationId xmlns:a16="http://schemas.microsoft.com/office/drawing/2014/main" id="{D702A50B-FC24-4985-BACA-D2768E1CA884}"/>
              </a:ext>
            </a:extLst>
          </p:cNvPr>
          <p:cNvPicPr>
            <a:picLocks noChangeAspect="1"/>
          </p:cNvPicPr>
          <p:nvPr/>
        </p:nvPicPr>
        <p:blipFill rotWithShape="1">
          <a:blip r:embed="rId10"/>
          <a:srcRect t="18143" b="34286"/>
          <a:stretch/>
        </p:blipFill>
        <p:spPr>
          <a:xfrm>
            <a:off x="2415610" y="6302414"/>
            <a:ext cx="1003118" cy="477198"/>
          </a:xfrm>
          <a:prstGeom prst="rect">
            <a:avLst/>
          </a:prstGeom>
        </p:spPr>
      </p:pic>
      <p:pic>
        <p:nvPicPr>
          <p:cNvPr id="2" name="Picture 6">
            <a:extLst>
              <a:ext uri="{FF2B5EF4-FFF2-40B4-BE49-F238E27FC236}">
                <a16:creationId xmlns:a16="http://schemas.microsoft.com/office/drawing/2014/main" id="{ADF705D0-6070-45FE-9405-857255D3C968}"/>
              </a:ext>
            </a:extLst>
          </p:cNvPr>
          <p:cNvPicPr>
            <a:picLocks noChangeAspect="1"/>
          </p:cNvPicPr>
          <p:nvPr/>
        </p:nvPicPr>
        <p:blipFill>
          <a:blip r:embed="rId11"/>
          <a:srcRect/>
          <a:stretch/>
        </p:blipFill>
        <p:spPr>
          <a:xfrm>
            <a:off x="10737666" y="6347532"/>
            <a:ext cx="1259426" cy="409559"/>
          </a:xfrm>
          <a:prstGeom prst="rect">
            <a:avLst/>
          </a:prstGeom>
        </p:spPr>
      </p:pic>
    </p:spTree>
    <p:extLst>
      <p:ext uri="{BB962C8B-B14F-4D97-AF65-F5344CB8AC3E}">
        <p14:creationId xmlns:p14="http://schemas.microsoft.com/office/powerpoint/2010/main" val="4263856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D8402-C39F-C046-A863-8768884937C6}"/>
              </a:ext>
            </a:extLst>
          </p:cNvPr>
          <p:cNvSpPr>
            <a:spLocks noGrp="1"/>
          </p:cNvSpPr>
          <p:nvPr>
            <p:ph type="title"/>
          </p:nvPr>
        </p:nvSpPr>
        <p:spPr>
          <a:xfrm>
            <a:off x="2257472" y="180803"/>
            <a:ext cx="4928881" cy="1128068"/>
          </a:xfrm>
        </p:spPr>
        <p:txBody>
          <a:bodyPr anchor="ctr">
            <a:normAutofit/>
          </a:bodyPr>
          <a:lstStyle/>
          <a:p>
            <a:r>
              <a:rPr lang="en-US" b="1">
                <a:solidFill>
                  <a:srgbClr val="626465"/>
                </a:solidFill>
                <a:latin typeface="Arial" panose="020B0604020202020204" pitchFamily="34" charset="0"/>
                <a:cs typeface="Arial" panose="020B0604020202020204" pitchFamily="34" charset="0"/>
              </a:rPr>
              <a:t>Contents</a:t>
            </a:r>
          </a:p>
        </p:txBody>
      </p:sp>
      <p:sp>
        <p:nvSpPr>
          <p:cNvPr id="8" name="Content Placeholder 7">
            <a:extLst>
              <a:ext uri="{FF2B5EF4-FFF2-40B4-BE49-F238E27FC236}">
                <a16:creationId xmlns:a16="http://schemas.microsoft.com/office/drawing/2014/main" id="{DC8C85FE-F376-744F-AA72-627636B8E54F}"/>
              </a:ext>
            </a:extLst>
          </p:cNvPr>
          <p:cNvSpPr>
            <a:spLocks noGrp="1"/>
          </p:cNvSpPr>
          <p:nvPr>
            <p:ph idx="1"/>
          </p:nvPr>
        </p:nvSpPr>
        <p:spPr>
          <a:xfrm>
            <a:off x="2366615" y="1146815"/>
            <a:ext cx="5278066" cy="3979585"/>
          </a:xfrm>
        </p:spPr>
        <p:txBody>
          <a:bodyPr anchor="ctr">
            <a:normAutofit/>
          </a:bodyPr>
          <a:lstStyle/>
          <a:p>
            <a:r>
              <a:rPr lang="en-US" sz="1800">
                <a:latin typeface="Arial" panose="020B0604020202020204" pitchFamily="34" charset="0"/>
                <a:cs typeface="Arial" panose="020B0604020202020204" pitchFamily="34" charset="0"/>
              </a:rPr>
              <a:t>IAQ-</a:t>
            </a:r>
            <a:r>
              <a:rPr lang="en-US" sz="1800" err="1">
                <a:latin typeface="Arial" panose="020B0604020202020204" pitchFamily="34" charset="0"/>
                <a:cs typeface="Arial" panose="020B0604020202020204" pitchFamily="34" charset="0"/>
              </a:rPr>
              <a:t>cpr</a:t>
            </a:r>
            <a:r>
              <a:rPr lang="en-US" sz="1800">
                <a:latin typeface="Arial" panose="020B0604020202020204" pitchFamily="34" charset="0"/>
                <a:cs typeface="Arial" panose="020B0604020202020204" pitchFamily="34" charset="0"/>
              </a:rPr>
              <a:t> – What Does It mean</a:t>
            </a:r>
          </a:p>
          <a:p>
            <a:r>
              <a:rPr lang="en-US" sz="1800">
                <a:latin typeface="Arial" panose="020B0604020202020204" pitchFamily="34" charset="0"/>
                <a:cs typeface="Arial" panose="020B0604020202020204" pitchFamily="34" charset="0"/>
              </a:rPr>
              <a:t>Regulated IAQ</a:t>
            </a:r>
          </a:p>
          <a:p>
            <a:r>
              <a:rPr lang="en-US" sz="1800">
                <a:latin typeface="Arial" panose="020B0604020202020204" pitchFamily="34" charset="0"/>
                <a:cs typeface="Arial" panose="020B0604020202020204" pitchFamily="34" charset="0"/>
              </a:rPr>
              <a:t>IAQ-</a:t>
            </a:r>
            <a:r>
              <a:rPr lang="en-US" sz="1800" err="1">
                <a:latin typeface="Arial" panose="020B0604020202020204" pitchFamily="34" charset="0"/>
                <a:cs typeface="Arial" panose="020B0604020202020204" pitchFamily="34" charset="0"/>
              </a:rPr>
              <a:t>cpr</a:t>
            </a:r>
            <a:r>
              <a:rPr lang="en-US" sz="1800">
                <a:latin typeface="Arial" panose="020B0604020202020204" pitchFamily="34" charset="0"/>
                <a:cs typeface="Arial" panose="020B0604020202020204" pitchFamily="34" charset="0"/>
              </a:rPr>
              <a:t> Disruptive Approach</a:t>
            </a:r>
          </a:p>
          <a:p>
            <a:r>
              <a:rPr lang="en-US" sz="1800">
                <a:latin typeface="Arial" panose="020B0604020202020204" pitchFamily="34" charset="0"/>
                <a:cs typeface="Arial" panose="020B0604020202020204" pitchFamily="34" charset="0"/>
              </a:rPr>
              <a:t>What Does It Do</a:t>
            </a:r>
          </a:p>
          <a:p>
            <a:r>
              <a:rPr lang="en-US" sz="1800">
                <a:latin typeface="Arial" panose="020B0604020202020204" pitchFamily="34" charset="0"/>
                <a:cs typeface="Arial" panose="020B0604020202020204" pitchFamily="34" charset="0"/>
              </a:rPr>
              <a:t>State of Current Technologies</a:t>
            </a:r>
          </a:p>
          <a:p>
            <a:r>
              <a:rPr lang="en-US" sz="1800">
                <a:latin typeface="Arial" panose="020B0604020202020204" pitchFamily="34" charset="0"/>
                <a:cs typeface="Arial" panose="020B0604020202020204" pitchFamily="34" charset="0"/>
              </a:rPr>
              <a:t>Technical Information</a:t>
            </a:r>
          </a:p>
          <a:p>
            <a:r>
              <a:rPr lang="en-US" sz="1800">
                <a:latin typeface="Arial" panose="020B0604020202020204" pitchFamily="34" charset="0"/>
                <a:cs typeface="Arial" panose="020B0604020202020204" pitchFamily="34" charset="0"/>
              </a:rPr>
              <a:t>Questions &amp; Response</a:t>
            </a:r>
          </a:p>
          <a:p>
            <a:endParaRPr lang="en-US" sz="200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F8DA7B35-2BFD-9F43-8527-9BD39ADECB0E}"/>
              </a:ext>
            </a:extLst>
          </p:cNvPr>
          <p:cNvSpPr>
            <a:spLocks noGrp="1"/>
          </p:cNvSpPr>
          <p:nvPr>
            <p:ph type="sldNum" sz="quarter" idx="12"/>
          </p:nvPr>
        </p:nvSpPr>
        <p:spPr>
          <a:xfrm>
            <a:off x="9385070" y="6492240"/>
            <a:ext cx="1055716" cy="365125"/>
          </a:xfrm>
        </p:spPr>
        <p:txBody>
          <a:bodyPr>
            <a:normAutofit/>
          </a:bodyPr>
          <a:lstStyle/>
          <a:p>
            <a:pPr>
              <a:spcAft>
                <a:spcPts val="600"/>
              </a:spcAft>
            </a:pPr>
            <a:fld id="{081A2BF4-2A61-6E49-8E2C-B40176DA3FED}" type="slidenum">
              <a:rPr lang="en-US"/>
              <a:pPr>
                <a:spcAft>
                  <a:spcPts val="600"/>
                </a:spcAft>
              </a:pPr>
              <a:t>28</a:t>
            </a:fld>
            <a:endParaRPr lang="en-US"/>
          </a:p>
        </p:txBody>
      </p:sp>
      <p:pic>
        <p:nvPicPr>
          <p:cNvPr id="19" name="Picture 2" descr="How to Create an Effective Meeting Agenda">
            <a:extLst>
              <a:ext uri="{FF2B5EF4-FFF2-40B4-BE49-F238E27FC236}">
                <a16:creationId xmlns:a16="http://schemas.microsoft.com/office/drawing/2014/main" id="{F7CE0293-AE26-2C48-9B21-79E4DFA9B6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8" r="7920" b="1"/>
          <a:stretch/>
        </p:blipFill>
        <p:spPr bwMode="auto">
          <a:xfrm>
            <a:off x="7328901" y="2631455"/>
            <a:ext cx="4397433" cy="2518756"/>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4D88298D-DF64-6F49-9073-AFB30D13ADFD}"/>
              </a:ext>
            </a:extLst>
          </p:cNvPr>
          <p:cNvSpPr txBox="1">
            <a:spLocks/>
          </p:cNvSpPr>
          <p:nvPr/>
        </p:nvSpPr>
        <p:spPr>
          <a:xfrm>
            <a:off x="7079365" y="388208"/>
            <a:ext cx="4896504" cy="22183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br>
              <a:rPr lang="en-US" altLang="en-US" sz="2000" i="1">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altLang="en-US" sz="2000" i="1">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000" i="1">
                <a:latin typeface="Arial" panose="020B0604020202020204" pitchFamily="34" charset="0"/>
                <a:ea typeface="Calibri" panose="020F0502020204030204" pitchFamily="34" charset="0"/>
                <a:cs typeface="Arial" panose="020B0604020202020204" pitchFamily="34" charset="0"/>
              </a:rPr>
              <a:t>A new generation of controlled Ionization that produces a safe Indoor Air Quality environment and saves energy                                                              </a:t>
            </a:r>
            <a:br>
              <a:rPr lang="en-US" sz="2000">
                <a:latin typeface="Arial" panose="020B0604020202020204" pitchFamily="34" charset="0"/>
                <a:ea typeface="Calibri" panose="020F050202020403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18EDA7B-AB31-484D-9608-3BED8EA01F1D}"/>
              </a:ext>
            </a:extLst>
          </p:cNvPr>
          <p:cNvPicPr>
            <a:picLocks noChangeAspect="1"/>
          </p:cNvPicPr>
          <p:nvPr/>
        </p:nvPicPr>
        <p:blipFill>
          <a:blip r:embed="rId3"/>
          <a:stretch>
            <a:fillRect/>
          </a:stretch>
        </p:blipFill>
        <p:spPr>
          <a:xfrm>
            <a:off x="0" y="6245175"/>
            <a:ext cx="12192000" cy="609296"/>
          </a:xfrm>
          <a:prstGeom prst="rect">
            <a:avLst/>
          </a:prstGeom>
        </p:spPr>
      </p:pic>
      <p:sp>
        <p:nvSpPr>
          <p:cNvPr id="10" name="Rectangle 13">
            <a:extLst>
              <a:ext uri="{FF2B5EF4-FFF2-40B4-BE49-F238E27FC236}">
                <a16:creationId xmlns:a16="http://schemas.microsoft.com/office/drawing/2014/main" id="{4B133C34-517E-4AF0-BE3C-8BD4E347D398}"/>
              </a:ext>
            </a:extLst>
          </p:cNvPr>
          <p:cNvSpPr/>
          <p:nvPr/>
        </p:nvSpPr>
        <p:spPr>
          <a:xfrm>
            <a:off x="0" y="0"/>
            <a:ext cx="1981200" cy="6172200"/>
          </a:xfrm>
          <a:prstGeom prst="rect">
            <a:avLst/>
          </a:prstGeom>
          <a:solidFill>
            <a:srgbClr val="F9C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9C045"/>
              </a:solidFill>
            </a:endParaRPr>
          </a:p>
        </p:txBody>
      </p:sp>
      <p:pic>
        <p:nvPicPr>
          <p:cNvPr id="11" name="Picture 59" descr="Logo, company name&#10;&#10;Description automatically generated">
            <a:extLst>
              <a:ext uri="{FF2B5EF4-FFF2-40B4-BE49-F238E27FC236}">
                <a16:creationId xmlns:a16="http://schemas.microsoft.com/office/drawing/2014/main" id="{0E41E74B-5341-404B-9A49-DC3A6F13011E}"/>
              </a:ext>
            </a:extLst>
          </p:cNvPr>
          <p:cNvPicPr>
            <a:picLocks noChangeAspect="1"/>
          </p:cNvPicPr>
          <p:nvPr/>
        </p:nvPicPr>
        <p:blipFill rotWithShape="1">
          <a:blip r:embed="rId4"/>
          <a:srcRect t="18143" b="34286"/>
          <a:stretch/>
        </p:blipFill>
        <p:spPr>
          <a:xfrm>
            <a:off x="124628" y="171829"/>
            <a:ext cx="1731944" cy="823912"/>
          </a:xfrm>
          <a:prstGeom prst="rect">
            <a:avLst/>
          </a:prstGeom>
        </p:spPr>
      </p:pic>
    </p:spTree>
    <p:extLst>
      <p:ext uri="{BB962C8B-B14F-4D97-AF65-F5344CB8AC3E}">
        <p14:creationId xmlns:p14="http://schemas.microsoft.com/office/powerpoint/2010/main" val="2617238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D750F5-5D7B-DA4F-9B06-E7B1F5296216}"/>
              </a:ext>
            </a:extLst>
          </p:cNvPr>
          <p:cNvPicPr>
            <a:picLocks noChangeAspect="1"/>
          </p:cNvPicPr>
          <p:nvPr/>
        </p:nvPicPr>
        <p:blipFill>
          <a:blip r:embed="rId2"/>
          <a:stretch>
            <a:fillRect/>
          </a:stretch>
        </p:blipFill>
        <p:spPr>
          <a:xfrm>
            <a:off x="287935" y="1588773"/>
            <a:ext cx="10312400" cy="876300"/>
          </a:xfrm>
          <a:prstGeom prst="rect">
            <a:avLst/>
          </a:prstGeom>
        </p:spPr>
      </p:pic>
      <p:sp>
        <p:nvSpPr>
          <p:cNvPr id="2" name="Title 1">
            <a:extLst>
              <a:ext uri="{FF2B5EF4-FFF2-40B4-BE49-F238E27FC236}">
                <a16:creationId xmlns:a16="http://schemas.microsoft.com/office/drawing/2014/main" id="{6477DF71-70C4-E94C-8EB4-C7CE26D990B8}"/>
              </a:ext>
            </a:extLst>
          </p:cNvPr>
          <p:cNvSpPr>
            <a:spLocks noGrp="1"/>
          </p:cNvSpPr>
          <p:nvPr>
            <p:ph type="title"/>
          </p:nvPr>
        </p:nvSpPr>
        <p:spPr>
          <a:xfrm>
            <a:off x="287935" y="365759"/>
            <a:ext cx="9088294" cy="921467"/>
          </a:xfrm>
        </p:spPr>
        <p:txBody>
          <a:bodyPr anchor="b">
            <a:normAutofit/>
          </a:bodyPr>
          <a:lstStyle/>
          <a:p>
            <a:r>
              <a:rPr lang="en-US" b="1">
                <a:solidFill>
                  <a:srgbClr val="626465"/>
                </a:solidFill>
                <a:latin typeface="Arial" panose="020B0604020202020204" pitchFamily="34" charset="0"/>
                <a:cs typeface="Arial" panose="020B0604020202020204" pitchFamily="34" charset="0"/>
              </a:rPr>
              <a:t>What does IAQ-</a:t>
            </a:r>
            <a:r>
              <a:rPr lang="en-US" b="1" err="1">
                <a:solidFill>
                  <a:srgbClr val="626465"/>
                </a:solidFill>
                <a:latin typeface="Arial" panose="020B0604020202020204" pitchFamily="34" charset="0"/>
                <a:cs typeface="Arial" panose="020B0604020202020204" pitchFamily="34" charset="0"/>
              </a:rPr>
              <a:t>cpr</a:t>
            </a:r>
            <a:r>
              <a:rPr lang="en-US" b="1">
                <a:solidFill>
                  <a:srgbClr val="626465"/>
                </a:solidFill>
                <a:latin typeface="Arial" panose="020B0604020202020204" pitchFamily="34" charset="0"/>
                <a:cs typeface="Arial" panose="020B0604020202020204" pitchFamily="34" charset="0"/>
              </a:rPr>
              <a:t> stand for?</a:t>
            </a:r>
          </a:p>
        </p:txBody>
      </p:sp>
      <p:sp>
        <p:nvSpPr>
          <p:cNvPr id="7" name="Slide Number Placeholder 6">
            <a:extLst>
              <a:ext uri="{FF2B5EF4-FFF2-40B4-BE49-F238E27FC236}">
                <a16:creationId xmlns:a16="http://schemas.microsoft.com/office/drawing/2014/main" id="{5826BEF5-6CE5-C44A-8F89-C0CB7E5271DD}"/>
              </a:ext>
            </a:extLst>
          </p:cNvPr>
          <p:cNvSpPr>
            <a:spLocks noGrp="1"/>
          </p:cNvSpPr>
          <p:nvPr>
            <p:ph type="sldNum" sz="quarter" idx="12"/>
          </p:nvPr>
        </p:nvSpPr>
        <p:spPr>
          <a:xfrm>
            <a:off x="8610600" y="6492240"/>
            <a:ext cx="2743200" cy="365125"/>
          </a:xfrm>
        </p:spPr>
        <p:txBody>
          <a:bodyPr>
            <a:normAutofit/>
          </a:bodyPr>
          <a:lstStyle/>
          <a:p>
            <a:pPr>
              <a:spcAft>
                <a:spcPts val="600"/>
              </a:spcAft>
            </a:pPr>
            <a:fld id="{081A2BF4-2A61-6E49-8E2C-B40176DA3FED}" type="slidenum">
              <a:rPr lang="en-US"/>
              <a:pPr>
                <a:spcAft>
                  <a:spcPts val="600"/>
                </a:spcAft>
              </a:pPr>
              <a:t>29</a:t>
            </a:fld>
            <a:endParaRPr lang="en-US"/>
          </a:p>
        </p:txBody>
      </p:sp>
      <p:pic>
        <p:nvPicPr>
          <p:cNvPr id="39" name="Picture 38" descr="A picture containing text, clipart, dishware&#10;&#10;Description automatically generated">
            <a:extLst>
              <a:ext uri="{FF2B5EF4-FFF2-40B4-BE49-F238E27FC236}">
                <a16:creationId xmlns:a16="http://schemas.microsoft.com/office/drawing/2014/main" id="{3161728A-0998-E442-88EE-7735224691D8}"/>
              </a:ext>
            </a:extLst>
          </p:cNvPr>
          <p:cNvPicPr/>
          <p:nvPr/>
        </p:nvPicPr>
        <p:blipFill rotWithShape="1">
          <a:blip r:embed="rId3"/>
          <a:srcRect t="49" r="1" b="1"/>
          <a:stretch/>
        </p:blipFill>
        <p:spPr>
          <a:xfrm>
            <a:off x="9882949" y="226904"/>
            <a:ext cx="1812132" cy="850446"/>
          </a:xfrm>
          <a:prstGeom prst="rect">
            <a:avLst/>
          </a:prstGeom>
        </p:spPr>
      </p:pic>
      <p:pic>
        <p:nvPicPr>
          <p:cNvPr id="8" name="Picture 7">
            <a:extLst>
              <a:ext uri="{FF2B5EF4-FFF2-40B4-BE49-F238E27FC236}">
                <a16:creationId xmlns:a16="http://schemas.microsoft.com/office/drawing/2014/main" id="{9B909C6B-7CC5-4621-9ED0-1601882DD59C}"/>
              </a:ext>
            </a:extLst>
          </p:cNvPr>
          <p:cNvPicPr>
            <a:picLocks noChangeAspect="1"/>
          </p:cNvPicPr>
          <p:nvPr/>
        </p:nvPicPr>
        <p:blipFill>
          <a:blip r:embed="rId4"/>
          <a:stretch>
            <a:fillRect/>
          </a:stretch>
        </p:blipFill>
        <p:spPr>
          <a:xfrm>
            <a:off x="8546919" y="3428999"/>
            <a:ext cx="3249128" cy="1840227"/>
          </a:xfrm>
          <a:prstGeom prst="rect">
            <a:avLst/>
          </a:prstGeom>
        </p:spPr>
      </p:pic>
      <p:sp>
        <p:nvSpPr>
          <p:cNvPr id="9" name="Subtitle 2">
            <a:extLst>
              <a:ext uri="{FF2B5EF4-FFF2-40B4-BE49-F238E27FC236}">
                <a16:creationId xmlns:a16="http://schemas.microsoft.com/office/drawing/2014/main" id="{4335074D-6067-D04F-8D79-50F872EB2B71}"/>
              </a:ext>
            </a:extLst>
          </p:cNvPr>
          <p:cNvSpPr>
            <a:spLocks noGrp="1"/>
          </p:cNvSpPr>
          <p:nvPr>
            <p:ph idx="1"/>
          </p:nvPr>
        </p:nvSpPr>
        <p:spPr>
          <a:xfrm>
            <a:off x="457200" y="1798649"/>
            <a:ext cx="8229600" cy="4327514"/>
          </a:xfrm>
        </p:spPr>
        <p:txBody>
          <a:bodyPr>
            <a:normAutofit/>
          </a:bodyPr>
          <a:lstStyle/>
          <a:p>
            <a:pPr marL="0" indent="0" algn="r">
              <a:buNone/>
            </a:pPr>
            <a:r>
              <a:rPr lang="en-US" altLang="en-US" sz="180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568325" indent="-220663" eaLnBrk="1" hangingPunct="1">
              <a:spcBef>
                <a:spcPct val="20000"/>
              </a:spcBef>
              <a:buFontTx/>
              <a:buChar char="•"/>
              <a:defRPr/>
            </a:pPr>
            <a:r>
              <a:rPr lang="en-GB" altLang="en-US" sz="1800">
                <a:latin typeface="Arial" panose="020B0604020202020204" pitchFamily="34" charset="0"/>
                <a:cs typeface="Arial" panose="020B0604020202020204" pitchFamily="34" charset="0"/>
              </a:rPr>
              <a:t>Indoor Air Quality </a:t>
            </a:r>
          </a:p>
          <a:p>
            <a:pPr marL="347662" eaLnBrk="1" hangingPunct="1">
              <a:spcBef>
                <a:spcPct val="20000"/>
              </a:spcBef>
              <a:defRPr/>
            </a:pPr>
            <a:endParaRPr lang="en-GB" altLang="en-US" sz="1800">
              <a:latin typeface="Arial" panose="020B0604020202020204" pitchFamily="34" charset="0"/>
              <a:cs typeface="Arial" panose="020B0604020202020204" pitchFamily="34" charset="0"/>
            </a:endParaRPr>
          </a:p>
          <a:p>
            <a:pPr marL="347662" eaLnBrk="1" hangingPunct="1">
              <a:spcBef>
                <a:spcPct val="20000"/>
              </a:spcBef>
              <a:defRPr/>
            </a:pPr>
            <a:endParaRPr lang="en-GB" altLang="en-US" sz="1800">
              <a:latin typeface="Arial" panose="020B0604020202020204" pitchFamily="34" charset="0"/>
              <a:cs typeface="Arial" panose="020B0604020202020204" pitchFamily="34" charset="0"/>
            </a:endParaRPr>
          </a:p>
          <a:p>
            <a:pPr marL="568325" indent="-220663" eaLnBrk="1" hangingPunct="1">
              <a:spcBef>
                <a:spcPct val="20000"/>
              </a:spcBef>
              <a:buFontTx/>
              <a:buChar char="•"/>
              <a:defRPr/>
            </a:pPr>
            <a:r>
              <a:rPr lang="en-GB" altLang="en-US" sz="1800">
                <a:latin typeface="Arial" panose="020B0604020202020204" pitchFamily="34" charset="0"/>
                <a:cs typeface="Arial" panose="020B0604020202020204" pitchFamily="34" charset="0"/>
              </a:rPr>
              <a:t>Cold Plasma Regulation</a:t>
            </a:r>
            <a:endParaRPr lang="en-US" sz="1800">
              <a:solidFill>
                <a:srgbClr val="202124"/>
              </a:solidFill>
              <a:latin typeface="Arial" panose="020B0604020202020204" pitchFamily="34" charset="0"/>
              <a:cs typeface="Arial" panose="020B0604020202020204" pitchFamily="34" charset="0"/>
            </a:endParaRPr>
          </a:p>
          <a:p>
            <a:pPr marL="690562" indent="-342900" eaLnBrk="1" hangingPunct="1">
              <a:spcBef>
                <a:spcPct val="20000"/>
              </a:spcBef>
              <a:buFontTx/>
              <a:buChar char="-"/>
              <a:defRPr/>
            </a:pPr>
            <a:r>
              <a:rPr lang="en-US" sz="1800">
                <a:solidFill>
                  <a:srgbClr val="333333"/>
                </a:solidFill>
                <a:latin typeface="Arial" panose="020B0604020202020204" pitchFamily="34" charset="0"/>
                <a:cs typeface="Arial" panose="020B0604020202020204" pitchFamily="34" charset="0"/>
              </a:rPr>
              <a:t>IAQ’s-</a:t>
            </a:r>
            <a:r>
              <a:rPr lang="en-US" sz="1800" err="1">
                <a:solidFill>
                  <a:srgbClr val="333333"/>
                </a:solidFill>
                <a:latin typeface="Arial" panose="020B0604020202020204" pitchFamily="34" charset="0"/>
                <a:cs typeface="Arial" panose="020B0604020202020204" pitchFamily="34" charset="0"/>
              </a:rPr>
              <a:t>cpr’s</a:t>
            </a:r>
            <a:r>
              <a:rPr lang="en-US" sz="1800">
                <a:solidFill>
                  <a:srgbClr val="333333"/>
                </a:solidFill>
                <a:latin typeface="Arial" panose="020B0604020202020204" pitchFamily="34" charset="0"/>
                <a:cs typeface="Arial" panose="020B0604020202020204" pitchFamily="34" charset="0"/>
              </a:rPr>
              <a:t> technology cleans the air by introducing negatively and positively charged ions via the ventilation system</a:t>
            </a:r>
          </a:p>
          <a:p>
            <a:pPr marL="1147762" lvl="1" indent="-342900" eaLnBrk="1" hangingPunct="1">
              <a:spcBef>
                <a:spcPct val="20000"/>
              </a:spcBef>
              <a:buFontTx/>
              <a:buChar char="-"/>
              <a:defRPr/>
            </a:pPr>
            <a:r>
              <a:rPr lang="en-US" sz="1800">
                <a:solidFill>
                  <a:srgbClr val="333333"/>
                </a:solidFill>
                <a:latin typeface="Arial" panose="020B0604020202020204" pitchFamily="34" charset="0"/>
                <a:cs typeface="Arial" panose="020B0604020202020204" pitchFamily="34" charset="0"/>
              </a:rPr>
              <a:t>Killing Pathogens – by binding to the pathogen and disrupting proteins</a:t>
            </a:r>
          </a:p>
          <a:p>
            <a:pPr marL="1147762" lvl="1" indent="-342900" eaLnBrk="1" hangingPunct="1">
              <a:spcBef>
                <a:spcPct val="20000"/>
              </a:spcBef>
              <a:buFontTx/>
              <a:buChar char="-"/>
              <a:defRPr/>
            </a:pPr>
            <a:r>
              <a:rPr lang="en-US" sz="1800">
                <a:solidFill>
                  <a:srgbClr val="333333"/>
                </a:solidFill>
                <a:latin typeface="Arial" panose="020B0604020202020204" pitchFamily="34" charset="0"/>
                <a:cs typeface="Arial" panose="020B0604020202020204" pitchFamily="34" charset="0"/>
              </a:rPr>
              <a:t>Cleaning the air through particulate removal – bundling for removal</a:t>
            </a:r>
          </a:p>
          <a:p>
            <a:pPr marL="1147762" lvl="1" indent="-342900" eaLnBrk="1" hangingPunct="1">
              <a:spcBef>
                <a:spcPct val="20000"/>
              </a:spcBef>
              <a:buFontTx/>
              <a:buChar char="-"/>
              <a:defRPr/>
            </a:pPr>
            <a:r>
              <a:rPr lang="en-US" sz="1800">
                <a:solidFill>
                  <a:srgbClr val="333333"/>
                </a:solidFill>
                <a:latin typeface="Arial" panose="020B0604020202020204" pitchFamily="34" charset="0"/>
                <a:cs typeface="Arial" panose="020B0604020202020204" pitchFamily="34" charset="0"/>
              </a:rPr>
              <a:t>Eliminating Odors – breaking odors down into harmless compounds</a:t>
            </a:r>
          </a:p>
          <a:p>
            <a:pPr marL="1147762" lvl="1" indent="-342900" eaLnBrk="1" hangingPunct="1">
              <a:spcBef>
                <a:spcPct val="20000"/>
              </a:spcBef>
              <a:buFontTx/>
              <a:buChar char="-"/>
              <a:defRPr/>
            </a:pPr>
            <a:r>
              <a:rPr lang="en-US" sz="1800">
                <a:solidFill>
                  <a:srgbClr val="333333"/>
                </a:solidFill>
                <a:latin typeface="Arial" panose="020B0604020202020204" pitchFamily="34" charset="0"/>
                <a:cs typeface="Arial" panose="020B0604020202020204" pitchFamily="34" charset="0"/>
              </a:rPr>
              <a:t>Energy savings  - through reduction of outside air required</a:t>
            </a:r>
            <a:endParaRPr lang="en-US" sz="1800">
              <a:latin typeface="Arial" panose="020B0604020202020204" pitchFamily="34" charset="0"/>
              <a:cs typeface="Arial" panose="020B0604020202020204" pitchFamily="34" charset="0"/>
            </a:endParaRPr>
          </a:p>
        </p:txBody>
      </p:sp>
      <p:pic>
        <p:nvPicPr>
          <p:cNvPr id="10" name="Picture 49">
            <a:extLst>
              <a:ext uri="{FF2B5EF4-FFF2-40B4-BE49-F238E27FC236}">
                <a16:creationId xmlns:a16="http://schemas.microsoft.com/office/drawing/2014/main" id="{59E9904D-FAC1-4C21-A8A4-F03EEEF39C37}"/>
              </a:ext>
            </a:extLst>
          </p:cNvPr>
          <p:cNvPicPr>
            <a:picLocks noChangeAspect="1"/>
          </p:cNvPicPr>
          <p:nvPr/>
        </p:nvPicPr>
        <p:blipFill>
          <a:blip r:embed="rId5"/>
          <a:stretch>
            <a:fillRect/>
          </a:stretch>
        </p:blipFill>
        <p:spPr>
          <a:xfrm>
            <a:off x="-8313" y="6245988"/>
            <a:ext cx="12200313" cy="612648"/>
          </a:xfrm>
          <a:prstGeom prst="rect">
            <a:avLst/>
          </a:prstGeom>
        </p:spPr>
      </p:pic>
      <p:pic>
        <p:nvPicPr>
          <p:cNvPr id="11" name="Picture 55" descr="Logo&#10;&#10;Description automatically generated with medium confidence">
            <a:extLst>
              <a:ext uri="{FF2B5EF4-FFF2-40B4-BE49-F238E27FC236}">
                <a16:creationId xmlns:a16="http://schemas.microsoft.com/office/drawing/2014/main" id="{82CB298C-9E55-4E95-B939-AE2EFE7A4857}"/>
              </a:ext>
            </a:extLst>
          </p:cNvPr>
          <p:cNvPicPr>
            <a:picLocks noChangeAspect="1"/>
          </p:cNvPicPr>
          <p:nvPr/>
        </p:nvPicPr>
        <p:blipFill>
          <a:blip r:embed="rId6"/>
          <a:stretch>
            <a:fillRect/>
          </a:stretch>
        </p:blipFill>
        <p:spPr>
          <a:xfrm>
            <a:off x="208067" y="6457764"/>
            <a:ext cx="2102367" cy="274320"/>
          </a:xfrm>
          <a:prstGeom prst="rect">
            <a:avLst/>
          </a:prstGeom>
        </p:spPr>
      </p:pic>
      <p:pic>
        <p:nvPicPr>
          <p:cNvPr id="12" name="Picture 57" descr="Logo&#10;&#10;Description automatically generated">
            <a:extLst>
              <a:ext uri="{FF2B5EF4-FFF2-40B4-BE49-F238E27FC236}">
                <a16:creationId xmlns:a16="http://schemas.microsoft.com/office/drawing/2014/main" id="{83D20F7E-FA6D-41EF-86AF-EAA180B69150}"/>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4" name="Picture 59" descr="Logo, company name&#10;&#10;Description automatically generated">
            <a:extLst>
              <a:ext uri="{FF2B5EF4-FFF2-40B4-BE49-F238E27FC236}">
                <a16:creationId xmlns:a16="http://schemas.microsoft.com/office/drawing/2014/main" id="{E0825F65-7BB4-43E9-B067-209ED00A1D46}"/>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15" name="Picture 6">
            <a:extLst>
              <a:ext uri="{FF2B5EF4-FFF2-40B4-BE49-F238E27FC236}">
                <a16:creationId xmlns:a16="http://schemas.microsoft.com/office/drawing/2014/main" id="{71A79187-E53B-4D8A-AB8D-BCE87535605E}"/>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4180429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7B3C5C-F44E-40A4-8124-F0FF0102144A}"/>
              </a:ext>
            </a:extLst>
          </p:cNvPr>
          <p:cNvPicPr>
            <a:picLocks noChangeAspect="1"/>
          </p:cNvPicPr>
          <p:nvPr/>
        </p:nvPicPr>
        <p:blipFill rotWithShape="1">
          <a:blip r:embed="rId3"/>
          <a:srcRect t="37073" b="2168"/>
          <a:stretch/>
        </p:blipFill>
        <p:spPr>
          <a:xfrm>
            <a:off x="-1" y="2247900"/>
            <a:ext cx="6400800" cy="2492433"/>
          </a:xfrm>
          <a:prstGeom prst="rect">
            <a:avLst/>
          </a:prstGeom>
        </p:spPr>
      </p:pic>
      <p:pic>
        <p:nvPicPr>
          <p:cNvPr id="17" name="Picture 16">
            <a:extLst>
              <a:ext uri="{FF2B5EF4-FFF2-40B4-BE49-F238E27FC236}">
                <a16:creationId xmlns:a16="http://schemas.microsoft.com/office/drawing/2014/main" id="{A8DBCE53-0F36-4C7D-89F1-8FEF79B14672}"/>
              </a:ext>
            </a:extLst>
          </p:cNvPr>
          <p:cNvPicPr>
            <a:picLocks noChangeAspect="1"/>
          </p:cNvPicPr>
          <p:nvPr/>
        </p:nvPicPr>
        <p:blipFill>
          <a:blip r:embed="rId4"/>
          <a:srcRect l="8000" r="8000"/>
          <a:stretch/>
        </p:blipFill>
        <p:spPr>
          <a:xfrm>
            <a:off x="3657600" y="0"/>
            <a:ext cx="2743199" cy="2171701"/>
          </a:xfrm>
          <a:prstGeom prst="rect">
            <a:avLst/>
          </a:prstGeom>
        </p:spPr>
      </p:pic>
      <p:sp>
        <p:nvSpPr>
          <p:cNvPr id="11" name="TextBox 10">
            <a:extLst>
              <a:ext uri="{FF2B5EF4-FFF2-40B4-BE49-F238E27FC236}">
                <a16:creationId xmlns:a16="http://schemas.microsoft.com/office/drawing/2014/main" id="{2272E834-6A41-2A43-A939-E8A02B11D0EA}"/>
              </a:ext>
            </a:extLst>
          </p:cNvPr>
          <p:cNvSpPr txBox="1"/>
          <p:nvPr/>
        </p:nvSpPr>
        <p:spPr>
          <a:xfrm>
            <a:off x="6718624" y="311667"/>
            <a:ext cx="4873557" cy="6014788"/>
          </a:xfrm>
          <a:prstGeom prst="rect">
            <a:avLst/>
          </a:prstGeom>
          <a:noFill/>
        </p:spPr>
        <p:txBody>
          <a:bodyPr wrap="square" lIns="91440" tIns="45720" rIns="91440" bIns="45720" rtlCol="0" anchor="t">
            <a:spAutoFit/>
          </a:bodyPr>
          <a:lstStyle/>
          <a:p>
            <a:pPr>
              <a:spcAft>
                <a:spcPts val="1000"/>
              </a:spcAft>
            </a:pPr>
            <a:r>
              <a:rPr lang="en-US" sz="3000" b="1">
                <a:solidFill>
                  <a:schemeClr val="accent1"/>
                </a:solidFill>
                <a:latin typeface="Arial"/>
                <a:cs typeface="Arial"/>
              </a:rPr>
              <a:t>About MacDonald-Miller </a:t>
            </a:r>
            <a:endParaRPr lang="en-US">
              <a:solidFill>
                <a:schemeClr val="accent1"/>
              </a:solidFill>
              <a:latin typeface="Calibri" panose="020F0502020204030204"/>
              <a:cs typeface="Calibri" panose="020F0502020204030204"/>
            </a:endParaRPr>
          </a:p>
          <a:p>
            <a:pPr>
              <a:spcAft>
                <a:spcPts val="1000"/>
              </a:spcAft>
            </a:pPr>
            <a:r>
              <a:rPr lang="en-US" sz="1600">
                <a:solidFill>
                  <a:schemeClr val="tx2"/>
                </a:solidFill>
                <a:latin typeface="Arial"/>
                <a:cs typeface="Arial"/>
              </a:rPr>
              <a:t>Full-service design/build mechanical/controls/  ESCO contractor with 10 offices throughout Washington and Oregon.</a:t>
            </a:r>
            <a:endParaRPr lang="en-US" sz="1600">
              <a:solidFill>
                <a:schemeClr val="tx2"/>
              </a:solidFill>
              <a:cs typeface="Calibri"/>
            </a:endParaRPr>
          </a:p>
          <a:p>
            <a:pPr marL="285750" indent="-285750">
              <a:spcAft>
                <a:spcPts val="1000"/>
              </a:spcAft>
              <a:buFont typeface="Arial" panose="020B0604020202020204" pitchFamily="34" charset="0"/>
              <a:buChar char="•"/>
            </a:pPr>
            <a:r>
              <a:rPr lang="en-US" sz="1600">
                <a:solidFill>
                  <a:schemeClr val="tx2"/>
                </a:solidFill>
                <a:latin typeface="Arial"/>
                <a:cs typeface="Arial"/>
              </a:rPr>
              <a:t>In business since 1965</a:t>
            </a:r>
          </a:p>
          <a:p>
            <a:pPr marL="285750" indent="-285750">
              <a:spcAft>
                <a:spcPts val="1000"/>
              </a:spcAft>
              <a:buFont typeface="Arial" panose="020B0604020202020204" pitchFamily="34" charset="0"/>
              <a:buChar char="•"/>
            </a:pPr>
            <a:r>
              <a:rPr lang="en-US" sz="1600">
                <a:solidFill>
                  <a:schemeClr val="tx2"/>
                </a:solidFill>
                <a:latin typeface="Arial"/>
                <a:cs typeface="Arial"/>
              </a:rPr>
              <a:t>1,300+ Employees</a:t>
            </a:r>
          </a:p>
          <a:p>
            <a:pPr marL="285750" indent="-285750">
              <a:spcAft>
                <a:spcPts val="1000"/>
              </a:spcAft>
              <a:buFont typeface="Arial" panose="020B0604020202020204" pitchFamily="34" charset="0"/>
              <a:buChar char="•"/>
            </a:pPr>
            <a:r>
              <a:rPr lang="en-US" sz="1600">
                <a:solidFill>
                  <a:schemeClr val="tx2"/>
                </a:solidFill>
                <a:latin typeface="Arial"/>
                <a:cs typeface="Arial"/>
              </a:rPr>
              <a:t>Fleet of 140 Service Technicians</a:t>
            </a:r>
            <a:endParaRPr lang="en-US" sz="1600">
              <a:solidFill>
                <a:schemeClr val="tx2"/>
              </a:solidFill>
              <a:latin typeface="Arial" panose="020B0604020202020204" pitchFamily="34" charset="0"/>
              <a:cs typeface="Arial" panose="020B0604020202020204" pitchFamily="34" charset="0"/>
            </a:endParaRPr>
          </a:p>
          <a:p>
            <a:pPr>
              <a:lnSpc>
                <a:spcPct val="120000"/>
              </a:lnSpc>
            </a:pPr>
            <a:r>
              <a:rPr lang="en-US" sz="2800" b="1">
                <a:solidFill>
                  <a:schemeClr val="accent1"/>
                </a:solidFill>
                <a:latin typeface="Arial"/>
                <a:cs typeface="Arial"/>
              </a:rPr>
              <a:t>Happy Clients</a:t>
            </a:r>
            <a:br>
              <a:rPr lang="en-US" sz="3000" b="1">
                <a:latin typeface="Arial" panose="020B0604020202020204" pitchFamily="34" charset="0"/>
                <a:cs typeface="Arial" panose="020B0604020202020204" pitchFamily="34" charset="0"/>
              </a:rPr>
            </a:br>
            <a:r>
              <a:rPr lang="en-US" sz="1400">
                <a:solidFill>
                  <a:schemeClr val="tx2"/>
                </a:solidFill>
                <a:latin typeface="Arial"/>
                <a:cs typeface="Arial"/>
              </a:rPr>
              <a:t>Highline College</a:t>
            </a:r>
            <a:br>
              <a:rPr lang="en-US" sz="1400">
                <a:latin typeface="Arial"/>
                <a:cs typeface="Arial"/>
              </a:rPr>
            </a:br>
            <a:r>
              <a:rPr lang="en-US" sz="1400">
                <a:solidFill>
                  <a:schemeClr val="tx2"/>
                </a:solidFill>
                <a:latin typeface="Arial"/>
                <a:cs typeface="Arial"/>
              </a:rPr>
              <a:t>Seattle Central College</a:t>
            </a:r>
            <a:br>
              <a:rPr lang="en-US" sz="1400">
                <a:latin typeface="Arial"/>
                <a:cs typeface="Arial"/>
              </a:rPr>
            </a:br>
            <a:r>
              <a:rPr lang="en-US" sz="1400">
                <a:solidFill>
                  <a:schemeClr val="tx2"/>
                </a:solidFill>
                <a:latin typeface="Arial"/>
                <a:cs typeface="Arial"/>
              </a:rPr>
              <a:t>UW Bothell</a:t>
            </a:r>
            <a:br>
              <a:rPr lang="en-US" sz="1400">
                <a:latin typeface="Arial"/>
                <a:cs typeface="Arial"/>
              </a:rPr>
            </a:br>
            <a:r>
              <a:rPr lang="en-US" sz="1400">
                <a:solidFill>
                  <a:schemeClr val="tx2"/>
                </a:solidFill>
                <a:latin typeface="Arial"/>
                <a:cs typeface="Arial"/>
              </a:rPr>
              <a:t>Klamath College </a:t>
            </a:r>
            <a:endParaRPr lang="en-US" sz="1400">
              <a:solidFill>
                <a:schemeClr val="tx2"/>
              </a:solidFill>
              <a:latin typeface="Calibri" panose="020F0502020204030204"/>
              <a:cs typeface="Calibri"/>
            </a:endParaRPr>
          </a:p>
          <a:p>
            <a:pPr>
              <a:lnSpc>
                <a:spcPct val="120000"/>
              </a:lnSpc>
            </a:pPr>
            <a:r>
              <a:rPr lang="en-US" sz="1400">
                <a:solidFill>
                  <a:schemeClr val="tx2"/>
                </a:solidFill>
                <a:latin typeface="Arial"/>
                <a:cs typeface="Arial"/>
              </a:rPr>
              <a:t>Wenatchee College</a:t>
            </a:r>
            <a:br>
              <a:rPr lang="en-US" sz="1400">
                <a:latin typeface="Arial"/>
                <a:cs typeface="Arial"/>
              </a:rPr>
            </a:br>
            <a:r>
              <a:rPr lang="en-US" sz="1400">
                <a:solidFill>
                  <a:schemeClr val="tx2"/>
                </a:solidFill>
                <a:latin typeface="Arial"/>
                <a:cs typeface="Arial"/>
              </a:rPr>
              <a:t>Olympic College</a:t>
            </a:r>
            <a:br>
              <a:rPr lang="en-US" sz="1400">
                <a:latin typeface="Arial"/>
                <a:cs typeface="Arial"/>
              </a:rPr>
            </a:br>
            <a:r>
              <a:rPr lang="en-US" sz="1400">
                <a:solidFill>
                  <a:schemeClr val="tx2"/>
                </a:solidFill>
                <a:latin typeface="Arial"/>
                <a:cs typeface="Arial"/>
              </a:rPr>
              <a:t>Bates Technical College</a:t>
            </a:r>
            <a:endParaRPr lang="en-US" sz="1400">
              <a:solidFill>
                <a:schemeClr val="tx2"/>
              </a:solidFill>
              <a:cs typeface="Calibri"/>
            </a:endParaRPr>
          </a:p>
          <a:p>
            <a:pPr>
              <a:lnSpc>
                <a:spcPct val="120000"/>
              </a:lnSpc>
            </a:pPr>
            <a:r>
              <a:rPr lang="en-US" sz="1400">
                <a:solidFill>
                  <a:schemeClr val="tx2"/>
                </a:solidFill>
                <a:latin typeface="Arial"/>
                <a:cs typeface="Arial"/>
              </a:rPr>
              <a:t>Everett College</a:t>
            </a:r>
          </a:p>
          <a:p>
            <a:pPr>
              <a:lnSpc>
                <a:spcPct val="120000"/>
              </a:lnSpc>
            </a:pPr>
            <a:r>
              <a:rPr lang="en-US" sz="1400">
                <a:solidFill>
                  <a:schemeClr val="tx2"/>
                </a:solidFill>
                <a:latin typeface="Arial"/>
                <a:cs typeface="Arial"/>
              </a:rPr>
              <a:t>Tonasket School District</a:t>
            </a:r>
            <a:br>
              <a:rPr lang="en-US" sz="1400">
                <a:latin typeface="Arial"/>
                <a:cs typeface="Arial"/>
              </a:rPr>
            </a:br>
            <a:r>
              <a:rPr lang="en-US" sz="1400">
                <a:solidFill>
                  <a:schemeClr val="tx2"/>
                </a:solidFill>
                <a:latin typeface="Arial"/>
                <a:cs typeface="Arial"/>
              </a:rPr>
              <a:t>Northshore School District</a:t>
            </a:r>
            <a:endParaRPr lang="en-US" sz="1400">
              <a:solidFill>
                <a:schemeClr val="tx2"/>
              </a:solidFill>
              <a:ea typeface="+mn-lt"/>
              <a:cs typeface="+mn-lt"/>
            </a:endParaRPr>
          </a:p>
          <a:p>
            <a:pPr>
              <a:lnSpc>
                <a:spcPct val="120000"/>
              </a:lnSpc>
            </a:pPr>
            <a:r>
              <a:rPr lang="en-US" sz="1400">
                <a:solidFill>
                  <a:srgbClr val="515456"/>
                </a:solidFill>
                <a:latin typeface="Arial"/>
                <a:cs typeface="Arial"/>
              </a:rPr>
              <a:t>Portland Public Schools</a:t>
            </a:r>
            <a:endParaRPr lang="en-US" sz="1400">
              <a:solidFill>
                <a:srgbClr val="515456"/>
              </a:solidFill>
            </a:endParaRPr>
          </a:p>
        </p:txBody>
      </p:sp>
      <p:pic>
        <p:nvPicPr>
          <p:cNvPr id="7" name="Picture 6">
            <a:extLst>
              <a:ext uri="{FF2B5EF4-FFF2-40B4-BE49-F238E27FC236}">
                <a16:creationId xmlns:a16="http://schemas.microsoft.com/office/drawing/2014/main" id="{F810330A-8F58-4EFE-8009-A1A0D948B70B}"/>
              </a:ext>
            </a:extLst>
          </p:cNvPr>
          <p:cNvPicPr>
            <a:picLocks noChangeAspect="1"/>
          </p:cNvPicPr>
          <p:nvPr/>
        </p:nvPicPr>
        <p:blipFill>
          <a:blip r:embed="rId5"/>
          <a:srcRect l="6149" r="6149"/>
          <a:stretch/>
        </p:blipFill>
        <p:spPr>
          <a:xfrm>
            <a:off x="0" y="0"/>
            <a:ext cx="3566162" cy="2171700"/>
          </a:xfrm>
          <a:prstGeom prst="rect">
            <a:avLst/>
          </a:prstGeom>
        </p:spPr>
      </p:pic>
      <p:pic>
        <p:nvPicPr>
          <p:cNvPr id="25" name="Picture 24">
            <a:extLst>
              <a:ext uri="{FF2B5EF4-FFF2-40B4-BE49-F238E27FC236}">
                <a16:creationId xmlns:a16="http://schemas.microsoft.com/office/drawing/2014/main" id="{2373CCAE-5F14-455E-9671-356134170600}"/>
              </a:ext>
            </a:extLst>
          </p:cNvPr>
          <p:cNvPicPr>
            <a:picLocks noChangeAspect="1"/>
          </p:cNvPicPr>
          <p:nvPr/>
        </p:nvPicPr>
        <p:blipFill>
          <a:blip r:embed="rId6"/>
          <a:srcRect t="9732" b="9732"/>
          <a:stretch/>
        </p:blipFill>
        <p:spPr>
          <a:xfrm>
            <a:off x="-1" y="4816532"/>
            <a:ext cx="2743199" cy="1431867"/>
          </a:xfrm>
          <a:prstGeom prst="rect">
            <a:avLst/>
          </a:prstGeom>
        </p:spPr>
      </p:pic>
      <p:pic>
        <p:nvPicPr>
          <p:cNvPr id="26" name="Picture 25">
            <a:extLst>
              <a:ext uri="{FF2B5EF4-FFF2-40B4-BE49-F238E27FC236}">
                <a16:creationId xmlns:a16="http://schemas.microsoft.com/office/drawing/2014/main" id="{38EE02C9-E3DE-4379-B182-9DA3E891314C}"/>
              </a:ext>
            </a:extLst>
          </p:cNvPr>
          <p:cNvPicPr>
            <a:picLocks noChangeAspect="1"/>
          </p:cNvPicPr>
          <p:nvPr/>
        </p:nvPicPr>
        <p:blipFill>
          <a:blip r:embed="rId7"/>
          <a:srcRect t="16346" b="16346"/>
          <a:stretch/>
        </p:blipFill>
        <p:spPr>
          <a:xfrm>
            <a:off x="2845722" y="4816532"/>
            <a:ext cx="3555077" cy="1431867"/>
          </a:xfrm>
          <a:prstGeom prst="rect">
            <a:avLst/>
          </a:prstGeom>
        </p:spPr>
      </p:pic>
      <p:pic>
        <p:nvPicPr>
          <p:cNvPr id="9" name="Picture 49">
            <a:extLst>
              <a:ext uri="{FF2B5EF4-FFF2-40B4-BE49-F238E27FC236}">
                <a16:creationId xmlns:a16="http://schemas.microsoft.com/office/drawing/2014/main" id="{0281E1EF-5A8F-4008-AF24-19C1E4B518C4}"/>
              </a:ext>
            </a:extLst>
          </p:cNvPr>
          <p:cNvPicPr>
            <a:picLocks noChangeAspect="1"/>
          </p:cNvPicPr>
          <p:nvPr/>
        </p:nvPicPr>
        <p:blipFill>
          <a:blip r:embed="rId8"/>
          <a:stretch>
            <a:fillRect/>
          </a:stretch>
        </p:blipFill>
        <p:spPr>
          <a:xfrm>
            <a:off x="-8312" y="6245988"/>
            <a:ext cx="6409112" cy="612648"/>
          </a:xfrm>
          <a:prstGeom prst="rect">
            <a:avLst/>
          </a:prstGeom>
        </p:spPr>
      </p:pic>
      <p:pic>
        <p:nvPicPr>
          <p:cNvPr id="10" name="Picture 55" descr="Logo&#10;&#10;Description automatically generated with medium confidence">
            <a:extLst>
              <a:ext uri="{FF2B5EF4-FFF2-40B4-BE49-F238E27FC236}">
                <a16:creationId xmlns:a16="http://schemas.microsoft.com/office/drawing/2014/main" id="{75179CAD-5424-464F-8844-ABC628A63B95}"/>
              </a:ext>
            </a:extLst>
          </p:cNvPr>
          <p:cNvPicPr>
            <a:picLocks noChangeAspect="1"/>
          </p:cNvPicPr>
          <p:nvPr/>
        </p:nvPicPr>
        <p:blipFill>
          <a:blip r:embed="rId9"/>
          <a:stretch>
            <a:fillRect/>
          </a:stretch>
        </p:blipFill>
        <p:spPr>
          <a:xfrm>
            <a:off x="208067" y="6457764"/>
            <a:ext cx="2102367" cy="274320"/>
          </a:xfrm>
          <a:prstGeom prst="rect">
            <a:avLst/>
          </a:prstGeom>
        </p:spPr>
      </p:pic>
    </p:spTree>
    <p:extLst>
      <p:ext uri="{BB962C8B-B14F-4D97-AF65-F5344CB8AC3E}">
        <p14:creationId xmlns:p14="http://schemas.microsoft.com/office/powerpoint/2010/main" val="3575533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D750F5-5D7B-DA4F-9B06-E7B1F5296216}"/>
              </a:ext>
            </a:extLst>
          </p:cNvPr>
          <p:cNvPicPr>
            <a:picLocks noChangeAspect="1"/>
          </p:cNvPicPr>
          <p:nvPr/>
        </p:nvPicPr>
        <p:blipFill>
          <a:blip r:embed="rId2"/>
          <a:stretch>
            <a:fillRect/>
          </a:stretch>
        </p:blipFill>
        <p:spPr>
          <a:xfrm>
            <a:off x="287935" y="1588773"/>
            <a:ext cx="10312400" cy="876300"/>
          </a:xfrm>
          <a:prstGeom prst="rect">
            <a:avLst/>
          </a:prstGeom>
        </p:spPr>
      </p:pic>
      <p:sp>
        <p:nvSpPr>
          <p:cNvPr id="2" name="Title 1">
            <a:extLst>
              <a:ext uri="{FF2B5EF4-FFF2-40B4-BE49-F238E27FC236}">
                <a16:creationId xmlns:a16="http://schemas.microsoft.com/office/drawing/2014/main" id="{6477DF71-70C4-E94C-8EB4-C7CE26D990B8}"/>
              </a:ext>
            </a:extLst>
          </p:cNvPr>
          <p:cNvSpPr>
            <a:spLocks noGrp="1"/>
          </p:cNvSpPr>
          <p:nvPr>
            <p:ph type="title"/>
          </p:nvPr>
        </p:nvSpPr>
        <p:spPr>
          <a:xfrm>
            <a:off x="287935" y="365759"/>
            <a:ext cx="9088294" cy="921467"/>
          </a:xfrm>
        </p:spPr>
        <p:txBody>
          <a:bodyPr anchor="b">
            <a:normAutofit/>
          </a:bodyPr>
          <a:lstStyle/>
          <a:p>
            <a:r>
              <a:rPr lang="en-US" b="1">
                <a:solidFill>
                  <a:srgbClr val="626465"/>
                </a:solidFill>
                <a:latin typeface="Arial" panose="020B0604020202020204" pitchFamily="34" charset="0"/>
                <a:cs typeface="Arial" panose="020B0604020202020204" pitchFamily="34" charset="0"/>
              </a:rPr>
              <a:t>What does it do?</a:t>
            </a:r>
          </a:p>
        </p:txBody>
      </p:sp>
      <p:sp>
        <p:nvSpPr>
          <p:cNvPr id="7" name="Slide Number Placeholder 6">
            <a:extLst>
              <a:ext uri="{FF2B5EF4-FFF2-40B4-BE49-F238E27FC236}">
                <a16:creationId xmlns:a16="http://schemas.microsoft.com/office/drawing/2014/main" id="{5826BEF5-6CE5-C44A-8F89-C0CB7E5271DD}"/>
              </a:ext>
            </a:extLst>
          </p:cNvPr>
          <p:cNvSpPr>
            <a:spLocks noGrp="1"/>
          </p:cNvSpPr>
          <p:nvPr>
            <p:ph type="sldNum" sz="quarter" idx="12"/>
          </p:nvPr>
        </p:nvSpPr>
        <p:spPr>
          <a:xfrm>
            <a:off x="8610600" y="6492240"/>
            <a:ext cx="2743200" cy="365125"/>
          </a:xfrm>
        </p:spPr>
        <p:txBody>
          <a:bodyPr>
            <a:normAutofit/>
          </a:bodyPr>
          <a:lstStyle/>
          <a:p>
            <a:pPr>
              <a:spcAft>
                <a:spcPts val="600"/>
              </a:spcAft>
            </a:pPr>
            <a:fld id="{081A2BF4-2A61-6E49-8E2C-B40176DA3FED}" type="slidenum">
              <a:rPr lang="en-US"/>
              <a:pPr>
                <a:spcAft>
                  <a:spcPts val="600"/>
                </a:spcAft>
              </a:pPr>
              <a:t>30</a:t>
            </a:fld>
            <a:endParaRPr lang="en-US"/>
          </a:p>
        </p:txBody>
      </p:sp>
      <p:pic>
        <p:nvPicPr>
          <p:cNvPr id="39" name="Picture 38" descr="A picture containing text, clipart, dishware&#10;&#10;Description automatically generated">
            <a:extLst>
              <a:ext uri="{FF2B5EF4-FFF2-40B4-BE49-F238E27FC236}">
                <a16:creationId xmlns:a16="http://schemas.microsoft.com/office/drawing/2014/main" id="{3161728A-0998-E442-88EE-7735224691D8}"/>
              </a:ext>
            </a:extLst>
          </p:cNvPr>
          <p:cNvPicPr/>
          <p:nvPr/>
        </p:nvPicPr>
        <p:blipFill rotWithShape="1">
          <a:blip r:embed="rId3"/>
          <a:srcRect t="49" r="1" b="1"/>
          <a:stretch/>
        </p:blipFill>
        <p:spPr>
          <a:xfrm>
            <a:off x="9882949" y="226904"/>
            <a:ext cx="1812132" cy="850446"/>
          </a:xfrm>
          <a:prstGeom prst="rect">
            <a:avLst/>
          </a:prstGeom>
        </p:spPr>
      </p:pic>
      <p:sp>
        <p:nvSpPr>
          <p:cNvPr id="9" name="Subtitle 2">
            <a:extLst>
              <a:ext uri="{FF2B5EF4-FFF2-40B4-BE49-F238E27FC236}">
                <a16:creationId xmlns:a16="http://schemas.microsoft.com/office/drawing/2014/main" id="{E9571A81-B873-EE4C-88A8-F6E904CE2E08}"/>
              </a:ext>
            </a:extLst>
          </p:cNvPr>
          <p:cNvSpPr>
            <a:spLocks noGrp="1"/>
          </p:cNvSpPr>
          <p:nvPr>
            <p:ph idx="1"/>
          </p:nvPr>
        </p:nvSpPr>
        <p:spPr>
          <a:xfrm>
            <a:off x="287935" y="1711464"/>
            <a:ext cx="7439271" cy="3731120"/>
          </a:xfrm>
        </p:spPr>
        <p:txBody>
          <a:bodyPr>
            <a:normAutofit/>
          </a:bodyPr>
          <a:lstStyle/>
          <a:p>
            <a:pPr marL="0" indent="0" algn="r">
              <a:buNone/>
            </a:pPr>
            <a:r>
              <a:rPr lang="en-US" altLang="en-US" sz="180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1800">
              <a:solidFill>
                <a:srgbClr val="333333"/>
              </a:solidFill>
              <a:latin typeface="Arial" panose="020B0604020202020204" pitchFamily="34" charset="0"/>
              <a:cs typeface="Arial" panose="020B0604020202020204" pitchFamily="34" charset="0"/>
            </a:endParaRPr>
          </a:p>
          <a:p>
            <a:pPr>
              <a:defRPr/>
            </a:pPr>
            <a:r>
              <a:rPr lang="en-US" sz="1800">
                <a:solidFill>
                  <a:srgbClr val="333333"/>
                </a:solidFill>
                <a:latin typeface="Arial" panose="020B0604020202020204" pitchFamily="34" charset="0"/>
                <a:cs typeface="Arial" panose="020B0604020202020204" pitchFamily="34" charset="0"/>
              </a:rPr>
              <a:t>Our patented technology </a:t>
            </a:r>
            <a:r>
              <a:rPr lang="en-US" sz="1800" u="sng">
                <a:solidFill>
                  <a:srgbClr val="333333"/>
                </a:solidFill>
                <a:latin typeface="Arial" panose="020B0604020202020204" pitchFamily="34" charset="0"/>
                <a:cs typeface="Arial" panose="020B0604020202020204" pitchFamily="34" charset="0"/>
              </a:rPr>
              <a:t>kills</a:t>
            </a:r>
            <a:r>
              <a:rPr lang="en-US" sz="1800">
                <a:solidFill>
                  <a:srgbClr val="333333"/>
                </a:solidFill>
                <a:latin typeface="Arial" panose="020B0604020202020204" pitchFamily="34" charset="0"/>
                <a:cs typeface="Arial" panose="020B0604020202020204" pitchFamily="34" charset="0"/>
              </a:rPr>
              <a:t> pathogens such as the coronavirus, salmonella, influenza, colds, and mold spores</a:t>
            </a:r>
          </a:p>
          <a:p>
            <a:pPr lvl="1">
              <a:defRPr/>
            </a:pPr>
            <a:r>
              <a:rPr lang="en-US" sz="1800">
                <a:solidFill>
                  <a:srgbClr val="333333"/>
                </a:solidFill>
                <a:latin typeface="Arial" panose="020B0604020202020204" pitchFamily="34" charset="0"/>
                <a:cs typeface="Arial" panose="020B0604020202020204" pitchFamily="34" charset="0"/>
              </a:rPr>
              <a:t>We render them inactive by disrupting the pathogen’s surface proteins</a:t>
            </a:r>
          </a:p>
          <a:p>
            <a:pPr lvl="1">
              <a:defRPr/>
            </a:pPr>
            <a:r>
              <a:rPr lang="en-US" sz="1800">
                <a:solidFill>
                  <a:srgbClr val="333333"/>
                </a:solidFill>
                <a:latin typeface="Arial" panose="020B0604020202020204" pitchFamily="34" charset="0"/>
                <a:cs typeface="Arial" panose="020B0604020202020204" pitchFamily="34" charset="0"/>
              </a:rPr>
              <a:t>Eliminating their ability to replicate</a:t>
            </a:r>
          </a:p>
          <a:p>
            <a:pPr marL="0" indent="0">
              <a:buFontTx/>
              <a:buNone/>
              <a:defRPr/>
            </a:pPr>
            <a:endParaRPr lang="en-US" sz="1800">
              <a:solidFill>
                <a:srgbClr val="333333"/>
              </a:solidFill>
              <a:latin typeface="Arial" panose="020B0604020202020204" pitchFamily="34" charset="0"/>
              <a:cs typeface="Arial" panose="020B0604020202020204" pitchFamily="34" charset="0"/>
            </a:endParaRPr>
          </a:p>
          <a:p>
            <a:pPr>
              <a:defRPr/>
            </a:pPr>
            <a:r>
              <a:rPr lang="en-US" sz="1800">
                <a:solidFill>
                  <a:srgbClr val="333333"/>
                </a:solidFill>
                <a:latin typeface="Arial" panose="020B0604020202020204" pitchFamily="34" charset="0"/>
                <a:cs typeface="Arial" panose="020B0604020202020204" pitchFamily="34" charset="0"/>
              </a:rPr>
              <a:t>We also </a:t>
            </a:r>
            <a:r>
              <a:rPr lang="en-US" sz="1800" u="sng">
                <a:solidFill>
                  <a:srgbClr val="333333"/>
                </a:solidFill>
                <a:latin typeface="Arial" panose="020B0604020202020204" pitchFamily="34" charset="0"/>
                <a:cs typeface="Arial" panose="020B0604020202020204" pitchFamily="34" charset="0"/>
              </a:rPr>
              <a:t>clean</a:t>
            </a:r>
            <a:r>
              <a:rPr lang="en-US" sz="1800">
                <a:solidFill>
                  <a:srgbClr val="333333"/>
                </a:solidFill>
                <a:latin typeface="Arial" panose="020B0604020202020204" pitchFamily="34" charset="0"/>
                <a:cs typeface="Arial" panose="020B0604020202020204" pitchFamily="34" charset="0"/>
              </a:rPr>
              <a:t> the air by bundling microscopic air particulates (agglomeration) to make them much larger so that they can be captured in HVAC filters</a:t>
            </a:r>
          </a:p>
          <a:p>
            <a:pPr marL="0" indent="0">
              <a:buFontTx/>
              <a:buNone/>
              <a:defRPr/>
            </a:pPr>
            <a:endParaRPr lang="en-US" sz="1800">
              <a:solidFill>
                <a:srgbClr val="333333"/>
              </a:solidFill>
              <a:latin typeface="Arial" panose="020B0604020202020204" pitchFamily="34" charset="0"/>
              <a:cs typeface="Arial" panose="020B0604020202020204" pitchFamily="34" charset="0"/>
            </a:endParaRPr>
          </a:p>
          <a:p>
            <a:pPr marL="0" indent="0">
              <a:buNone/>
              <a:defRPr/>
            </a:pPr>
            <a:endParaRPr lang="en-US" sz="1800">
              <a:latin typeface="Arial" panose="020B0604020202020204" pitchFamily="34" charset="0"/>
              <a:cs typeface="Arial" panose="020B0604020202020204" pitchFamily="34" charset="0"/>
            </a:endParaRPr>
          </a:p>
          <a:p>
            <a:pPr marL="568325" indent="-220663" eaLnBrk="1" hangingPunct="1">
              <a:spcBef>
                <a:spcPct val="20000"/>
              </a:spcBef>
              <a:buFontTx/>
              <a:buChar char="•"/>
              <a:defRPr/>
            </a:pPr>
            <a:endParaRPr lang="en-US" sz="18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CD1DAB2-4526-AF4A-A41F-54B18AC68C2C}"/>
              </a:ext>
            </a:extLst>
          </p:cNvPr>
          <p:cNvPicPr>
            <a:picLocks noChangeAspect="1"/>
          </p:cNvPicPr>
          <p:nvPr/>
        </p:nvPicPr>
        <p:blipFill>
          <a:blip r:embed="rId4"/>
          <a:stretch>
            <a:fillRect/>
          </a:stretch>
        </p:blipFill>
        <p:spPr>
          <a:xfrm>
            <a:off x="7727206" y="2976496"/>
            <a:ext cx="4311486" cy="2867790"/>
          </a:xfrm>
          <a:prstGeom prst="rect">
            <a:avLst/>
          </a:prstGeom>
        </p:spPr>
      </p:pic>
      <p:pic>
        <p:nvPicPr>
          <p:cNvPr id="8" name="Picture 49">
            <a:extLst>
              <a:ext uri="{FF2B5EF4-FFF2-40B4-BE49-F238E27FC236}">
                <a16:creationId xmlns:a16="http://schemas.microsoft.com/office/drawing/2014/main" id="{BF59AF96-C095-4445-8D88-2EDA33FA5F25}"/>
              </a:ext>
            </a:extLst>
          </p:cNvPr>
          <p:cNvPicPr>
            <a:picLocks noChangeAspect="1"/>
          </p:cNvPicPr>
          <p:nvPr/>
        </p:nvPicPr>
        <p:blipFill>
          <a:blip r:embed="rId5"/>
          <a:stretch>
            <a:fillRect/>
          </a:stretch>
        </p:blipFill>
        <p:spPr>
          <a:xfrm>
            <a:off x="-8313" y="6245988"/>
            <a:ext cx="12200313" cy="612648"/>
          </a:xfrm>
          <a:prstGeom prst="rect">
            <a:avLst/>
          </a:prstGeom>
        </p:spPr>
      </p:pic>
      <p:pic>
        <p:nvPicPr>
          <p:cNvPr id="10" name="Picture 55" descr="Logo&#10;&#10;Description automatically generated with medium confidence">
            <a:extLst>
              <a:ext uri="{FF2B5EF4-FFF2-40B4-BE49-F238E27FC236}">
                <a16:creationId xmlns:a16="http://schemas.microsoft.com/office/drawing/2014/main" id="{BF337B6D-CD6D-4894-ABC8-C78837E8EBD6}"/>
              </a:ext>
            </a:extLst>
          </p:cNvPr>
          <p:cNvPicPr>
            <a:picLocks noChangeAspect="1"/>
          </p:cNvPicPr>
          <p:nvPr/>
        </p:nvPicPr>
        <p:blipFill>
          <a:blip r:embed="rId6"/>
          <a:stretch>
            <a:fillRect/>
          </a:stretch>
        </p:blipFill>
        <p:spPr>
          <a:xfrm>
            <a:off x="208067" y="6457764"/>
            <a:ext cx="2102367" cy="274320"/>
          </a:xfrm>
          <a:prstGeom prst="rect">
            <a:avLst/>
          </a:prstGeom>
        </p:spPr>
      </p:pic>
      <p:pic>
        <p:nvPicPr>
          <p:cNvPr id="11" name="Picture 57" descr="Logo&#10;&#10;Description automatically generated">
            <a:extLst>
              <a:ext uri="{FF2B5EF4-FFF2-40B4-BE49-F238E27FC236}">
                <a16:creationId xmlns:a16="http://schemas.microsoft.com/office/drawing/2014/main" id="{8359E4E7-2B08-4F78-963B-3FFF1CA6FE5A}"/>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2" name="Picture 59" descr="Logo, company name&#10;&#10;Description automatically generated">
            <a:extLst>
              <a:ext uri="{FF2B5EF4-FFF2-40B4-BE49-F238E27FC236}">
                <a16:creationId xmlns:a16="http://schemas.microsoft.com/office/drawing/2014/main" id="{3D624FAC-01D3-4ABC-9589-9B945F9B0F49}"/>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14" name="Picture 6">
            <a:extLst>
              <a:ext uri="{FF2B5EF4-FFF2-40B4-BE49-F238E27FC236}">
                <a16:creationId xmlns:a16="http://schemas.microsoft.com/office/drawing/2014/main" id="{D25AE879-BF85-43A2-94DC-A4C373A4A58D}"/>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3914280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D750F5-5D7B-DA4F-9B06-E7B1F5296216}"/>
              </a:ext>
            </a:extLst>
          </p:cNvPr>
          <p:cNvPicPr>
            <a:picLocks noChangeAspect="1"/>
          </p:cNvPicPr>
          <p:nvPr/>
        </p:nvPicPr>
        <p:blipFill>
          <a:blip r:embed="rId2"/>
          <a:stretch>
            <a:fillRect/>
          </a:stretch>
        </p:blipFill>
        <p:spPr>
          <a:xfrm>
            <a:off x="287935" y="1588773"/>
            <a:ext cx="10312400" cy="876300"/>
          </a:xfrm>
          <a:prstGeom prst="rect">
            <a:avLst/>
          </a:prstGeom>
        </p:spPr>
      </p:pic>
      <p:sp>
        <p:nvSpPr>
          <p:cNvPr id="2" name="Title 1">
            <a:extLst>
              <a:ext uri="{FF2B5EF4-FFF2-40B4-BE49-F238E27FC236}">
                <a16:creationId xmlns:a16="http://schemas.microsoft.com/office/drawing/2014/main" id="{6477DF71-70C4-E94C-8EB4-C7CE26D990B8}"/>
              </a:ext>
            </a:extLst>
          </p:cNvPr>
          <p:cNvSpPr>
            <a:spLocks noGrp="1"/>
          </p:cNvSpPr>
          <p:nvPr>
            <p:ph type="title"/>
          </p:nvPr>
        </p:nvSpPr>
        <p:spPr>
          <a:xfrm>
            <a:off x="287935" y="365759"/>
            <a:ext cx="9088294" cy="921467"/>
          </a:xfrm>
        </p:spPr>
        <p:txBody>
          <a:bodyPr anchor="b">
            <a:normAutofit/>
          </a:bodyPr>
          <a:lstStyle/>
          <a:p>
            <a:r>
              <a:rPr lang="en-US" b="1">
                <a:solidFill>
                  <a:srgbClr val="626465"/>
                </a:solidFill>
                <a:latin typeface="Arial" panose="020B0604020202020204" pitchFamily="34" charset="0"/>
                <a:cs typeface="Arial" panose="020B0604020202020204" pitchFamily="34" charset="0"/>
              </a:rPr>
              <a:t>What does it do?</a:t>
            </a:r>
          </a:p>
        </p:txBody>
      </p:sp>
      <p:sp>
        <p:nvSpPr>
          <p:cNvPr id="6" name="Footer Placeholder 5">
            <a:extLst>
              <a:ext uri="{FF2B5EF4-FFF2-40B4-BE49-F238E27FC236}">
                <a16:creationId xmlns:a16="http://schemas.microsoft.com/office/drawing/2014/main" id="{B870B62D-D12F-6C48-8EE6-3746134F7F4C}"/>
              </a:ext>
            </a:extLst>
          </p:cNvPr>
          <p:cNvSpPr>
            <a:spLocks noGrp="1"/>
          </p:cNvSpPr>
          <p:nvPr>
            <p:ph type="ftr" sz="quarter" idx="4294967295"/>
          </p:nvPr>
        </p:nvSpPr>
        <p:spPr>
          <a:xfrm>
            <a:off x="4038600" y="6492240"/>
            <a:ext cx="4114800" cy="365125"/>
          </a:xfrm>
        </p:spPr>
        <p:txBody>
          <a:bodyPr>
            <a:normAutofit/>
          </a:bodyPr>
          <a:lstStyle/>
          <a:p>
            <a:pPr>
              <a:spcAft>
                <a:spcPts val="600"/>
              </a:spcAft>
            </a:pPr>
            <a:r>
              <a:rPr lang="en-US"/>
              <a:t>Strictly Private and Confidential</a:t>
            </a:r>
          </a:p>
        </p:txBody>
      </p:sp>
      <p:sp>
        <p:nvSpPr>
          <p:cNvPr id="7" name="Slide Number Placeholder 6">
            <a:extLst>
              <a:ext uri="{FF2B5EF4-FFF2-40B4-BE49-F238E27FC236}">
                <a16:creationId xmlns:a16="http://schemas.microsoft.com/office/drawing/2014/main" id="{5826BEF5-6CE5-C44A-8F89-C0CB7E5271DD}"/>
              </a:ext>
            </a:extLst>
          </p:cNvPr>
          <p:cNvSpPr>
            <a:spLocks noGrp="1"/>
          </p:cNvSpPr>
          <p:nvPr>
            <p:ph type="sldNum" sz="quarter" idx="12"/>
          </p:nvPr>
        </p:nvSpPr>
        <p:spPr>
          <a:xfrm>
            <a:off x="8610600" y="6492240"/>
            <a:ext cx="2743200" cy="365125"/>
          </a:xfrm>
        </p:spPr>
        <p:txBody>
          <a:bodyPr>
            <a:normAutofit/>
          </a:bodyPr>
          <a:lstStyle/>
          <a:p>
            <a:pPr>
              <a:spcAft>
                <a:spcPts val="600"/>
              </a:spcAft>
            </a:pPr>
            <a:fld id="{081A2BF4-2A61-6E49-8E2C-B40176DA3FED}" type="slidenum">
              <a:rPr lang="en-US"/>
              <a:pPr>
                <a:spcAft>
                  <a:spcPts val="600"/>
                </a:spcAft>
              </a:pPr>
              <a:t>31</a:t>
            </a:fld>
            <a:endParaRPr lang="en-US"/>
          </a:p>
        </p:txBody>
      </p:sp>
      <p:pic>
        <p:nvPicPr>
          <p:cNvPr id="39" name="Picture 38" descr="A picture containing text, clipart, dishware&#10;&#10;Description automatically generated">
            <a:extLst>
              <a:ext uri="{FF2B5EF4-FFF2-40B4-BE49-F238E27FC236}">
                <a16:creationId xmlns:a16="http://schemas.microsoft.com/office/drawing/2014/main" id="{3161728A-0998-E442-88EE-7735224691D8}"/>
              </a:ext>
            </a:extLst>
          </p:cNvPr>
          <p:cNvPicPr/>
          <p:nvPr/>
        </p:nvPicPr>
        <p:blipFill rotWithShape="1">
          <a:blip r:embed="rId3"/>
          <a:srcRect t="49" r="1" b="1"/>
          <a:stretch/>
        </p:blipFill>
        <p:spPr>
          <a:xfrm>
            <a:off x="9882949" y="226904"/>
            <a:ext cx="1812132" cy="850446"/>
          </a:xfrm>
          <a:prstGeom prst="rect">
            <a:avLst/>
          </a:prstGeom>
        </p:spPr>
      </p:pic>
      <p:sp>
        <p:nvSpPr>
          <p:cNvPr id="10" name="Subtitle 2">
            <a:extLst>
              <a:ext uri="{FF2B5EF4-FFF2-40B4-BE49-F238E27FC236}">
                <a16:creationId xmlns:a16="http://schemas.microsoft.com/office/drawing/2014/main" id="{778C0B23-95DA-1041-8F06-53C5AC11127F}"/>
              </a:ext>
            </a:extLst>
          </p:cNvPr>
          <p:cNvSpPr>
            <a:spLocks noGrp="1"/>
          </p:cNvSpPr>
          <p:nvPr>
            <p:ph idx="1"/>
          </p:nvPr>
        </p:nvSpPr>
        <p:spPr>
          <a:xfrm>
            <a:off x="287935" y="1888031"/>
            <a:ext cx="9088294" cy="3971119"/>
          </a:xfrm>
        </p:spPr>
        <p:txBody>
          <a:bodyPr>
            <a:normAutofit/>
          </a:bodyPr>
          <a:lstStyle/>
          <a:p>
            <a:pPr marL="0" indent="0" algn="r">
              <a:buNone/>
            </a:pPr>
            <a:r>
              <a:rPr lang="en-US" altLang="en-US" sz="180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defRPr/>
            </a:pPr>
            <a:r>
              <a:rPr lang="en-US" sz="1800">
                <a:latin typeface="Arial" panose="020B0604020202020204" pitchFamily="34" charset="0"/>
                <a:cs typeface="Arial" panose="020B0604020202020204" pitchFamily="34" charset="0"/>
              </a:rPr>
              <a:t>Destroys odors by </a:t>
            </a:r>
            <a:r>
              <a:rPr lang="en-US" sz="1800">
                <a:solidFill>
                  <a:srgbClr val="333333"/>
                </a:solidFill>
                <a:latin typeface="Arial" panose="020B0604020202020204" pitchFamily="34" charset="0"/>
                <a:cs typeface="Arial" panose="020B0604020202020204" pitchFamily="34" charset="0"/>
              </a:rPr>
              <a:t>breaking down the volatile organic compounds (VOCs) found </a:t>
            </a:r>
            <a:r>
              <a:rPr lang="en-US" sz="1800" b="1">
                <a:solidFill>
                  <a:srgbClr val="333333"/>
                </a:solidFill>
                <a:latin typeface="Arial" panose="020B0604020202020204" pitchFamily="34" charset="0"/>
                <a:cs typeface="Arial" panose="020B0604020202020204" pitchFamily="34" charset="0"/>
              </a:rPr>
              <a:t>i</a:t>
            </a:r>
            <a:r>
              <a:rPr lang="en-US" sz="1800">
                <a:solidFill>
                  <a:srgbClr val="333333"/>
                </a:solidFill>
                <a:latin typeface="Arial" panose="020B0604020202020204" pitchFamily="34" charset="0"/>
                <a:cs typeface="Arial" panose="020B0604020202020204" pitchFamily="34" charset="0"/>
              </a:rPr>
              <a:t>ndoors into harmless organic compounds.</a:t>
            </a:r>
          </a:p>
          <a:p>
            <a:pPr marL="0" indent="0">
              <a:buNone/>
              <a:defRPr/>
            </a:pPr>
            <a:endParaRPr lang="en-US" sz="1800">
              <a:solidFill>
                <a:srgbClr val="333333"/>
              </a:solidFill>
              <a:latin typeface="Arial" panose="020B0604020202020204" pitchFamily="34" charset="0"/>
              <a:cs typeface="Arial" panose="020B0604020202020204" pitchFamily="34" charset="0"/>
            </a:endParaRPr>
          </a:p>
          <a:p>
            <a:pPr>
              <a:defRPr/>
            </a:pPr>
            <a:r>
              <a:rPr lang="en-US" sz="1800">
                <a:solidFill>
                  <a:srgbClr val="212121"/>
                </a:solidFill>
                <a:latin typeface="Arial" panose="020B0604020202020204" pitchFamily="34" charset="0"/>
                <a:cs typeface="Arial" panose="020B0604020202020204" pitchFamily="34" charset="0"/>
              </a:rPr>
              <a:t>Controlled ionization also provides </a:t>
            </a:r>
            <a:r>
              <a:rPr lang="en-US" sz="1800">
                <a:solidFill>
                  <a:srgbClr val="333333"/>
                </a:solidFill>
                <a:latin typeface="Arial" panose="020B0604020202020204" pitchFamily="34" charset="0"/>
                <a:cs typeface="Arial" panose="020B0604020202020204" pitchFamily="34" charset="0"/>
              </a:rPr>
              <a:t>energy savings:</a:t>
            </a:r>
          </a:p>
          <a:p>
            <a:pPr lvl="1">
              <a:defRPr/>
            </a:pPr>
            <a:r>
              <a:rPr lang="en-US" sz="1800">
                <a:solidFill>
                  <a:srgbClr val="333333"/>
                </a:solidFill>
                <a:latin typeface="Arial" panose="020B0604020202020204" pitchFamily="34" charset="0"/>
                <a:cs typeface="Arial" panose="020B0604020202020204" pitchFamily="34" charset="0"/>
              </a:rPr>
              <a:t>By balancing the right amount of outside air required to keep the air clean and healthy in the building.</a:t>
            </a:r>
          </a:p>
          <a:p>
            <a:pPr lvl="1">
              <a:defRPr/>
            </a:pPr>
            <a:r>
              <a:rPr lang="en-US" sz="1800">
                <a:solidFill>
                  <a:srgbClr val="333333"/>
                </a:solidFill>
                <a:latin typeface="Arial" panose="020B0604020202020204" pitchFamily="34" charset="0"/>
                <a:cs typeface="Arial" panose="020B0604020202020204" pitchFamily="34" charset="0"/>
              </a:rPr>
              <a:t>Regulated reactive oxygen species kills the mold and mildew that clogs the coils in the ventilation system bringing them back to manufacturer’s standards.</a:t>
            </a:r>
          </a:p>
          <a:p>
            <a:pPr>
              <a:defRPr/>
            </a:pPr>
            <a:endParaRPr lang="en-US" sz="1800">
              <a:solidFill>
                <a:srgbClr val="333333"/>
              </a:solidFill>
              <a:latin typeface="Arial" panose="020B0604020202020204" pitchFamily="34" charset="0"/>
              <a:cs typeface="Arial" panose="020B0604020202020204" pitchFamily="34" charset="0"/>
            </a:endParaRPr>
          </a:p>
          <a:p>
            <a:pPr>
              <a:defRPr/>
            </a:pPr>
            <a:endParaRPr lang="en-US" sz="1800">
              <a:solidFill>
                <a:srgbClr val="333333"/>
              </a:solidFill>
              <a:latin typeface="Arial" panose="020B0604020202020204" pitchFamily="34" charset="0"/>
              <a:cs typeface="Arial" panose="020B0604020202020204" pitchFamily="34" charset="0"/>
            </a:endParaRPr>
          </a:p>
          <a:p>
            <a:pPr marL="0" indent="0">
              <a:buFontTx/>
              <a:buNone/>
              <a:defRPr/>
            </a:pPr>
            <a:endParaRPr lang="en-US" sz="1800">
              <a:solidFill>
                <a:srgbClr val="333333"/>
              </a:solidFill>
              <a:latin typeface="Arial" panose="020B0604020202020204" pitchFamily="34" charset="0"/>
              <a:cs typeface="Arial" panose="020B0604020202020204" pitchFamily="34" charset="0"/>
            </a:endParaRPr>
          </a:p>
          <a:p>
            <a:pPr marL="0" indent="0">
              <a:buNone/>
              <a:defRPr/>
            </a:pPr>
            <a:endParaRPr lang="en-US" sz="1800">
              <a:latin typeface="Arial" panose="020B0604020202020204" pitchFamily="34" charset="0"/>
              <a:cs typeface="Arial" panose="020B0604020202020204" pitchFamily="34" charset="0"/>
            </a:endParaRPr>
          </a:p>
          <a:p>
            <a:pPr marL="568325" indent="-220663" eaLnBrk="1" hangingPunct="1">
              <a:spcBef>
                <a:spcPct val="20000"/>
              </a:spcBef>
              <a:buFontTx/>
              <a:buChar char="•"/>
              <a:defRPr/>
            </a:pPr>
            <a:endParaRPr lang="en-US" sz="18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BDF8D07-122A-4946-A3E1-61410D9FF77F}"/>
              </a:ext>
            </a:extLst>
          </p:cNvPr>
          <p:cNvPicPr>
            <a:picLocks noChangeAspect="1"/>
          </p:cNvPicPr>
          <p:nvPr/>
        </p:nvPicPr>
        <p:blipFill>
          <a:blip r:embed="rId4"/>
          <a:stretch>
            <a:fillRect/>
          </a:stretch>
        </p:blipFill>
        <p:spPr>
          <a:xfrm>
            <a:off x="9560668" y="2900455"/>
            <a:ext cx="2493158" cy="3273179"/>
          </a:xfrm>
          <a:prstGeom prst="rect">
            <a:avLst/>
          </a:prstGeom>
        </p:spPr>
      </p:pic>
      <p:pic>
        <p:nvPicPr>
          <p:cNvPr id="9" name="Picture 49">
            <a:extLst>
              <a:ext uri="{FF2B5EF4-FFF2-40B4-BE49-F238E27FC236}">
                <a16:creationId xmlns:a16="http://schemas.microsoft.com/office/drawing/2014/main" id="{809CA6CC-6CA9-4EF1-844B-9126465F32A7}"/>
              </a:ext>
            </a:extLst>
          </p:cNvPr>
          <p:cNvPicPr>
            <a:picLocks noChangeAspect="1"/>
          </p:cNvPicPr>
          <p:nvPr/>
        </p:nvPicPr>
        <p:blipFill>
          <a:blip r:embed="rId5"/>
          <a:stretch>
            <a:fillRect/>
          </a:stretch>
        </p:blipFill>
        <p:spPr>
          <a:xfrm>
            <a:off x="-8313" y="6245988"/>
            <a:ext cx="12200313" cy="612648"/>
          </a:xfrm>
          <a:prstGeom prst="rect">
            <a:avLst/>
          </a:prstGeom>
        </p:spPr>
      </p:pic>
      <p:pic>
        <p:nvPicPr>
          <p:cNvPr id="11" name="Picture 55" descr="Logo&#10;&#10;Description automatically generated with medium confidence">
            <a:extLst>
              <a:ext uri="{FF2B5EF4-FFF2-40B4-BE49-F238E27FC236}">
                <a16:creationId xmlns:a16="http://schemas.microsoft.com/office/drawing/2014/main" id="{ECE465E5-3167-458E-81FF-EA20207B3113}"/>
              </a:ext>
            </a:extLst>
          </p:cNvPr>
          <p:cNvPicPr>
            <a:picLocks noChangeAspect="1"/>
          </p:cNvPicPr>
          <p:nvPr/>
        </p:nvPicPr>
        <p:blipFill>
          <a:blip r:embed="rId6"/>
          <a:stretch>
            <a:fillRect/>
          </a:stretch>
        </p:blipFill>
        <p:spPr>
          <a:xfrm>
            <a:off x="208067" y="6457764"/>
            <a:ext cx="2102367" cy="274320"/>
          </a:xfrm>
          <a:prstGeom prst="rect">
            <a:avLst/>
          </a:prstGeom>
        </p:spPr>
      </p:pic>
      <p:pic>
        <p:nvPicPr>
          <p:cNvPr id="12" name="Picture 57" descr="Logo&#10;&#10;Description automatically generated">
            <a:extLst>
              <a:ext uri="{FF2B5EF4-FFF2-40B4-BE49-F238E27FC236}">
                <a16:creationId xmlns:a16="http://schemas.microsoft.com/office/drawing/2014/main" id="{87316DF6-9919-45CE-9A32-68893A44C6DF}"/>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4" name="Picture 59" descr="Logo, company name&#10;&#10;Description automatically generated">
            <a:extLst>
              <a:ext uri="{FF2B5EF4-FFF2-40B4-BE49-F238E27FC236}">
                <a16:creationId xmlns:a16="http://schemas.microsoft.com/office/drawing/2014/main" id="{4069B4B5-736E-4E1B-B91B-2FBCF1D856BE}"/>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15" name="Picture 6">
            <a:extLst>
              <a:ext uri="{FF2B5EF4-FFF2-40B4-BE49-F238E27FC236}">
                <a16:creationId xmlns:a16="http://schemas.microsoft.com/office/drawing/2014/main" id="{A3B45556-BBE6-446B-A576-652173924506}"/>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219091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D750F5-5D7B-DA4F-9B06-E7B1F5296216}"/>
              </a:ext>
            </a:extLst>
          </p:cNvPr>
          <p:cNvPicPr>
            <a:picLocks noChangeAspect="1"/>
          </p:cNvPicPr>
          <p:nvPr/>
        </p:nvPicPr>
        <p:blipFill>
          <a:blip r:embed="rId2"/>
          <a:stretch>
            <a:fillRect/>
          </a:stretch>
        </p:blipFill>
        <p:spPr>
          <a:xfrm>
            <a:off x="287932" y="1218925"/>
            <a:ext cx="11065865" cy="876300"/>
          </a:xfrm>
          <a:prstGeom prst="rect">
            <a:avLst/>
          </a:prstGeom>
        </p:spPr>
      </p:pic>
      <p:sp>
        <p:nvSpPr>
          <p:cNvPr id="2" name="Title 1">
            <a:extLst>
              <a:ext uri="{FF2B5EF4-FFF2-40B4-BE49-F238E27FC236}">
                <a16:creationId xmlns:a16="http://schemas.microsoft.com/office/drawing/2014/main" id="{6477DF71-70C4-E94C-8EB4-C7CE26D990B8}"/>
              </a:ext>
            </a:extLst>
          </p:cNvPr>
          <p:cNvSpPr>
            <a:spLocks noGrp="1"/>
          </p:cNvSpPr>
          <p:nvPr>
            <p:ph type="title"/>
          </p:nvPr>
        </p:nvSpPr>
        <p:spPr>
          <a:xfrm>
            <a:off x="287932" y="170906"/>
            <a:ext cx="9088294" cy="921467"/>
          </a:xfrm>
        </p:spPr>
        <p:txBody>
          <a:bodyPr anchor="b">
            <a:normAutofit/>
          </a:bodyPr>
          <a:lstStyle/>
          <a:p>
            <a:r>
              <a:rPr lang="en-US" b="1">
                <a:solidFill>
                  <a:srgbClr val="626465"/>
                </a:solidFill>
                <a:latin typeface="Arial" panose="020B0604020202020204" pitchFamily="34" charset="0"/>
                <a:cs typeface="Arial" panose="020B0604020202020204" pitchFamily="34" charset="0"/>
              </a:rPr>
              <a:t>State of Current Technologies</a:t>
            </a:r>
          </a:p>
        </p:txBody>
      </p:sp>
      <p:sp>
        <p:nvSpPr>
          <p:cNvPr id="6" name="Footer Placeholder 5">
            <a:extLst>
              <a:ext uri="{FF2B5EF4-FFF2-40B4-BE49-F238E27FC236}">
                <a16:creationId xmlns:a16="http://schemas.microsoft.com/office/drawing/2014/main" id="{B870B62D-D12F-6C48-8EE6-3746134F7F4C}"/>
              </a:ext>
            </a:extLst>
          </p:cNvPr>
          <p:cNvSpPr>
            <a:spLocks noGrp="1"/>
          </p:cNvSpPr>
          <p:nvPr>
            <p:ph type="ftr" sz="quarter" idx="4294967295"/>
          </p:nvPr>
        </p:nvSpPr>
        <p:spPr>
          <a:xfrm>
            <a:off x="4038600" y="6492240"/>
            <a:ext cx="4114800" cy="365125"/>
          </a:xfrm>
        </p:spPr>
        <p:txBody>
          <a:bodyPr>
            <a:normAutofit/>
          </a:bodyPr>
          <a:lstStyle/>
          <a:p>
            <a:pPr>
              <a:spcAft>
                <a:spcPts val="600"/>
              </a:spcAft>
            </a:pPr>
            <a:r>
              <a:rPr lang="en-US"/>
              <a:t>Strictly Private and Confidential</a:t>
            </a:r>
          </a:p>
        </p:txBody>
      </p:sp>
      <p:sp>
        <p:nvSpPr>
          <p:cNvPr id="7" name="Slide Number Placeholder 6">
            <a:extLst>
              <a:ext uri="{FF2B5EF4-FFF2-40B4-BE49-F238E27FC236}">
                <a16:creationId xmlns:a16="http://schemas.microsoft.com/office/drawing/2014/main" id="{5826BEF5-6CE5-C44A-8F89-C0CB7E5271DD}"/>
              </a:ext>
            </a:extLst>
          </p:cNvPr>
          <p:cNvSpPr>
            <a:spLocks noGrp="1"/>
          </p:cNvSpPr>
          <p:nvPr>
            <p:ph type="sldNum" sz="quarter" idx="12"/>
          </p:nvPr>
        </p:nvSpPr>
        <p:spPr>
          <a:xfrm>
            <a:off x="8610600" y="6492240"/>
            <a:ext cx="2743200" cy="365125"/>
          </a:xfrm>
        </p:spPr>
        <p:txBody>
          <a:bodyPr>
            <a:normAutofit/>
          </a:bodyPr>
          <a:lstStyle/>
          <a:p>
            <a:pPr>
              <a:spcAft>
                <a:spcPts val="600"/>
              </a:spcAft>
            </a:pPr>
            <a:fld id="{081A2BF4-2A61-6E49-8E2C-B40176DA3FED}" type="slidenum">
              <a:rPr lang="en-US"/>
              <a:pPr>
                <a:spcAft>
                  <a:spcPts val="600"/>
                </a:spcAft>
              </a:pPr>
              <a:t>32</a:t>
            </a:fld>
            <a:endParaRPr lang="en-US"/>
          </a:p>
        </p:txBody>
      </p:sp>
      <p:pic>
        <p:nvPicPr>
          <p:cNvPr id="39" name="Picture 38" descr="A picture containing text, clipart, dishware&#10;&#10;Description automatically generated">
            <a:extLst>
              <a:ext uri="{FF2B5EF4-FFF2-40B4-BE49-F238E27FC236}">
                <a16:creationId xmlns:a16="http://schemas.microsoft.com/office/drawing/2014/main" id="{3161728A-0998-E442-88EE-7735224691D8}"/>
              </a:ext>
            </a:extLst>
          </p:cNvPr>
          <p:cNvPicPr/>
          <p:nvPr/>
        </p:nvPicPr>
        <p:blipFill rotWithShape="1">
          <a:blip r:embed="rId3"/>
          <a:srcRect t="49" r="1" b="1"/>
          <a:stretch/>
        </p:blipFill>
        <p:spPr>
          <a:xfrm>
            <a:off x="9882949" y="226904"/>
            <a:ext cx="1812132" cy="850446"/>
          </a:xfrm>
          <a:prstGeom prst="rect">
            <a:avLst/>
          </a:prstGeom>
        </p:spPr>
      </p:pic>
      <p:sp>
        <p:nvSpPr>
          <p:cNvPr id="11" name="Content Placeholder 2">
            <a:extLst>
              <a:ext uri="{FF2B5EF4-FFF2-40B4-BE49-F238E27FC236}">
                <a16:creationId xmlns:a16="http://schemas.microsoft.com/office/drawing/2014/main" id="{2BF1722D-7AA4-DF4E-AE76-46F6C90AD1FC}"/>
              </a:ext>
            </a:extLst>
          </p:cNvPr>
          <p:cNvSpPr>
            <a:spLocks noGrp="1"/>
          </p:cNvSpPr>
          <p:nvPr>
            <p:ph idx="1"/>
          </p:nvPr>
        </p:nvSpPr>
        <p:spPr>
          <a:xfrm>
            <a:off x="418175" y="1728170"/>
            <a:ext cx="10684867" cy="4761134"/>
          </a:xfrm>
        </p:spPr>
        <p:txBody>
          <a:bodyPr anchor="ctr">
            <a:normAutofit/>
          </a:bodyPr>
          <a:lstStyle/>
          <a:p>
            <a:pPr>
              <a:lnSpc>
                <a:spcPct val="120000"/>
              </a:lnSpc>
              <a:spcBef>
                <a:spcPts val="600"/>
              </a:spcBef>
            </a:pPr>
            <a:r>
              <a:rPr lang="en-US" altLang="en-US" sz="1800">
                <a:latin typeface="Arial" panose="020B0604020202020204" pitchFamily="34" charset="0"/>
                <a:cs typeface="Arial" panose="020B0604020202020204" pitchFamily="34" charset="0"/>
              </a:rPr>
              <a:t>While over 250,000+ Ionization systems have been installed, </a:t>
            </a:r>
            <a:r>
              <a:rPr lang="en-US" altLang="en-US" sz="1800" u="sng">
                <a:latin typeface="Arial" panose="020B0604020202020204" pitchFamily="34" charset="0"/>
                <a:cs typeface="Arial" panose="020B0604020202020204" pitchFamily="34" charset="0"/>
              </a:rPr>
              <a:t>none</a:t>
            </a:r>
            <a:r>
              <a:rPr lang="en-US" altLang="en-US" sz="1800">
                <a:latin typeface="Arial" panose="020B0604020202020204" pitchFamily="34" charset="0"/>
                <a:cs typeface="Arial" panose="020B0604020202020204" pitchFamily="34" charset="0"/>
              </a:rPr>
              <a:t> of these offer regulated independent control of the flow of negative and positive ions.</a:t>
            </a:r>
          </a:p>
          <a:p>
            <a:pPr marL="0" indent="0">
              <a:lnSpc>
                <a:spcPct val="120000"/>
              </a:lnSpc>
              <a:spcBef>
                <a:spcPts val="600"/>
              </a:spcBef>
              <a:buNone/>
            </a:pPr>
            <a:endParaRPr lang="en-US" altLang="en-US" sz="1800">
              <a:latin typeface="Arial" panose="020B0604020202020204" pitchFamily="34" charset="0"/>
              <a:cs typeface="Arial" panose="020B0604020202020204" pitchFamily="34" charset="0"/>
            </a:endParaRPr>
          </a:p>
          <a:p>
            <a:pPr>
              <a:lnSpc>
                <a:spcPct val="120000"/>
              </a:lnSpc>
              <a:spcBef>
                <a:spcPts val="600"/>
              </a:spcBef>
            </a:pPr>
            <a:r>
              <a:rPr lang="en-US" altLang="en-US" sz="1800">
                <a:latin typeface="Arial" panose="020B0604020202020204" pitchFamily="34" charset="0"/>
                <a:cs typeface="Arial" panose="020B0604020202020204" pitchFamily="34" charset="0"/>
              </a:rPr>
              <a:t>Generally negative ions last for approximately one minute and positive ions last for up to fifteen minutes depending on space conditions.   </a:t>
            </a:r>
          </a:p>
          <a:p>
            <a:pPr marL="0" indent="0">
              <a:lnSpc>
                <a:spcPct val="120000"/>
              </a:lnSpc>
              <a:spcBef>
                <a:spcPts val="600"/>
              </a:spcBef>
              <a:buNone/>
            </a:pPr>
            <a:endParaRPr lang="en-US" altLang="en-US" sz="1800">
              <a:latin typeface="Arial" panose="020B0604020202020204" pitchFamily="34" charset="0"/>
              <a:cs typeface="Arial" panose="020B0604020202020204" pitchFamily="34" charset="0"/>
            </a:endParaRPr>
          </a:p>
          <a:p>
            <a:pPr>
              <a:lnSpc>
                <a:spcPct val="120000"/>
              </a:lnSpc>
              <a:spcBef>
                <a:spcPts val="600"/>
              </a:spcBef>
            </a:pPr>
            <a:r>
              <a:rPr lang="en-US" altLang="en-US" sz="1800">
                <a:latin typeface="Arial" panose="020B0604020202020204" pitchFamily="34" charset="0"/>
                <a:cs typeface="Arial" panose="020B0604020202020204" pitchFamily="34" charset="0"/>
              </a:rPr>
              <a:t>Current Ionization systems </a:t>
            </a:r>
            <a:r>
              <a:rPr lang="en-US" altLang="en-US" sz="1800" u="sng">
                <a:latin typeface="Arial" panose="020B0604020202020204" pitchFamily="34" charset="0"/>
                <a:cs typeface="Arial" panose="020B0604020202020204" pitchFamily="34" charset="0"/>
              </a:rPr>
              <a:t>cannot</a:t>
            </a:r>
            <a:r>
              <a:rPr lang="en-US" altLang="en-US" sz="1800">
                <a:latin typeface="Arial" panose="020B0604020202020204" pitchFamily="34" charset="0"/>
                <a:cs typeface="Arial" panose="020B0604020202020204" pitchFamily="34" charset="0"/>
              </a:rPr>
              <a:t> regulate or control ion output for a consistent and ideal ratio of negative to positive ions. </a:t>
            </a:r>
          </a:p>
          <a:p>
            <a:pPr marL="0" indent="0">
              <a:lnSpc>
                <a:spcPct val="120000"/>
              </a:lnSpc>
              <a:spcBef>
                <a:spcPts val="600"/>
              </a:spcBef>
              <a:buNone/>
            </a:pPr>
            <a:endParaRPr lang="en-US" altLang="en-US" sz="1800">
              <a:latin typeface="Arial" panose="020B0604020202020204" pitchFamily="34" charset="0"/>
              <a:cs typeface="Arial" panose="020B0604020202020204" pitchFamily="34" charset="0"/>
            </a:endParaRPr>
          </a:p>
          <a:p>
            <a:pPr>
              <a:lnSpc>
                <a:spcPct val="120000"/>
              </a:lnSpc>
              <a:spcBef>
                <a:spcPts val="600"/>
              </a:spcBef>
            </a:pPr>
            <a:r>
              <a:rPr lang="en-US" altLang="en-US" sz="1800">
                <a:latin typeface="Arial" panose="020B0604020202020204" pitchFamily="34" charset="0"/>
                <a:cs typeface="Arial" panose="020B0604020202020204" pitchFamily="34" charset="0"/>
              </a:rPr>
              <a:t>Most current ionization technologies inherently deliver an indoor air environment with a high positive to negative ion ratio. High levels of positive ions can cause long-term health effects. (Power Lines)</a:t>
            </a:r>
          </a:p>
          <a:p>
            <a:pPr>
              <a:lnSpc>
                <a:spcPct val="120000"/>
              </a:lnSpc>
              <a:spcBef>
                <a:spcPts val="600"/>
              </a:spcBef>
            </a:pPr>
            <a:r>
              <a:rPr lang="en-US" altLang="en-US" sz="1800">
                <a:latin typeface="Arial" panose="020B0604020202020204" pitchFamily="34" charset="0"/>
                <a:cs typeface="Arial" panose="020B0604020202020204" pitchFamily="34" charset="0"/>
              </a:rPr>
              <a:t>The optimum rate for a normal facility is a 2:1 ratio of </a:t>
            </a:r>
            <a:r>
              <a:rPr lang="en-US" altLang="en-US" sz="1800" u="sng">
                <a:latin typeface="Arial" panose="020B0604020202020204" pitchFamily="34" charset="0"/>
                <a:cs typeface="Arial" panose="020B0604020202020204" pitchFamily="34" charset="0"/>
              </a:rPr>
              <a:t>negative</a:t>
            </a:r>
            <a:r>
              <a:rPr lang="en-US" altLang="en-US" sz="1800">
                <a:latin typeface="Arial" panose="020B0604020202020204" pitchFamily="34" charset="0"/>
                <a:cs typeface="Arial" panose="020B0604020202020204" pitchFamily="34" charset="0"/>
              </a:rPr>
              <a:t> to positive ions.</a:t>
            </a: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2BC8E71-1C57-ED4C-870F-73081EDF0BC8}"/>
              </a:ext>
            </a:extLst>
          </p:cNvPr>
          <p:cNvSpPr txBox="1"/>
          <p:nvPr/>
        </p:nvSpPr>
        <p:spPr>
          <a:xfrm>
            <a:off x="4849091" y="6492240"/>
            <a:ext cx="2438400" cy="369332"/>
          </a:xfrm>
          <a:prstGeom prst="rect">
            <a:avLst/>
          </a:prstGeom>
          <a:solidFill>
            <a:schemeClr val="bg1"/>
          </a:solidFill>
        </p:spPr>
        <p:txBody>
          <a:bodyPr wrap="square" rtlCol="0">
            <a:spAutoFit/>
          </a:bodyPr>
          <a:lstStyle/>
          <a:p>
            <a:endParaRPr lang="en-US"/>
          </a:p>
        </p:txBody>
      </p:sp>
      <p:pic>
        <p:nvPicPr>
          <p:cNvPr id="9" name="Picture 49">
            <a:extLst>
              <a:ext uri="{FF2B5EF4-FFF2-40B4-BE49-F238E27FC236}">
                <a16:creationId xmlns:a16="http://schemas.microsoft.com/office/drawing/2014/main" id="{116DCCE7-E7D6-4304-BE77-1489DC5481AB}"/>
              </a:ext>
            </a:extLst>
          </p:cNvPr>
          <p:cNvPicPr>
            <a:picLocks noChangeAspect="1"/>
          </p:cNvPicPr>
          <p:nvPr/>
        </p:nvPicPr>
        <p:blipFill>
          <a:blip r:embed="rId4"/>
          <a:stretch>
            <a:fillRect/>
          </a:stretch>
        </p:blipFill>
        <p:spPr>
          <a:xfrm>
            <a:off x="-8313" y="6245988"/>
            <a:ext cx="12200313" cy="612648"/>
          </a:xfrm>
          <a:prstGeom prst="rect">
            <a:avLst/>
          </a:prstGeom>
        </p:spPr>
      </p:pic>
      <p:pic>
        <p:nvPicPr>
          <p:cNvPr id="10" name="Picture 55" descr="Logo&#10;&#10;Description automatically generated with medium confidence">
            <a:extLst>
              <a:ext uri="{FF2B5EF4-FFF2-40B4-BE49-F238E27FC236}">
                <a16:creationId xmlns:a16="http://schemas.microsoft.com/office/drawing/2014/main" id="{B806B270-9D04-4D3E-9CEC-93A71BA77EA6}"/>
              </a:ext>
            </a:extLst>
          </p:cNvPr>
          <p:cNvPicPr>
            <a:picLocks noChangeAspect="1"/>
          </p:cNvPicPr>
          <p:nvPr/>
        </p:nvPicPr>
        <p:blipFill>
          <a:blip r:embed="rId5"/>
          <a:stretch>
            <a:fillRect/>
          </a:stretch>
        </p:blipFill>
        <p:spPr>
          <a:xfrm>
            <a:off x="208067" y="6457764"/>
            <a:ext cx="2102367" cy="274320"/>
          </a:xfrm>
          <a:prstGeom prst="rect">
            <a:avLst/>
          </a:prstGeom>
        </p:spPr>
      </p:pic>
      <p:pic>
        <p:nvPicPr>
          <p:cNvPr id="12" name="Picture 57" descr="Logo&#10;&#10;Description automatically generated">
            <a:extLst>
              <a:ext uri="{FF2B5EF4-FFF2-40B4-BE49-F238E27FC236}">
                <a16:creationId xmlns:a16="http://schemas.microsoft.com/office/drawing/2014/main" id="{22DF38B0-305B-48BF-9CC8-CAE31490F41B}"/>
              </a:ext>
            </a:extLst>
          </p:cNvPr>
          <p:cNvPicPr>
            <a:picLocks noChangeAspect="1"/>
          </p:cNvPicPr>
          <p:nvPr/>
        </p:nvPicPr>
        <p:blipFill>
          <a:blip r:embed="rId6"/>
          <a:stretch>
            <a:fillRect/>
          </a:stretch>
        </p:blipFill>
        <p:spPr>
          <a:xfrm>
            <a:off x="3549167" y="6371158"/>
            <a:ext cx="1247158" cy="391964"/>
          </a:xfrm>
          <a:prstGeom prst="rect">
            <a:avLst/>
          </a:prstGeom>
        </p:spPr>
      </p:pic>
      <p:pic>
        <p:nvPicPr>
          <p:cNvPr id="14" name="Picture 59" descr="Logo, company name&#10;&#10;Description automatically generated">
            <a:extLst>
              <a:ext uri="{FF2B5EF4-FFF2-40B4-BE49-F238E27FC236}">
                <a16:creationId xmlns:a16="http://schemas.microsoft.com/office/drawing/2014/main" id="{B93FED77-A30E-4A73-9BF1-D2C1AFBC6311}"/>
              </a:ext>
            </a:extLst>
          </p:cNvPr>
          <p:cNvPicPr>
            <a:picLocks noChangeAspect="1"/>
          </p:cNvPicPr>
          <p:nvPr/>
        </p:nvPicPr>
        <p:blipFill rotWithShape="1">
          <a:blip r:embed="rId7"/>
          <a:srcRect t="18143" b="34286"/>
          <a:stretch/>
        </p:blipFill>
        <p:spPr>
          <a:xfrm>
            <a:off x="2415610" y="6302414"/>
            <a:ext cx="1003118" cy="477198"/>
          </a:xfrm>
          <a:prstGeom prst="rect">
            <a:avLst/>
          </a:prstGeom>
        </p:spPr>
      </p:pic>
      <p:pic>
        <p:nvPicPr>
          <p:cNvPr id="15" name="Picture 6">
            <a:extLst>
              <a:ext uri="{FF2B5EF4-FFF2-40B4-BE49-F238E27FC236}">
                <a16:creationId xmlns:a16="http://schemas.microsoft.com/office/drawing/2014/main" id="{BEDB5D46-2BC6-411D-89A2-2844DE3C9936}"/>
              </a:ext>
            </a:extLst>
          </p:cNvPr>
          <p:cNvPicPr>
            <a:picLocks noChangeAspect="1"/>
          </p:cNvPicPr>
          <p:nvPr/>
        </p:nvPicPr>
        <p:blipFill>
          <a:blip r:embed="rId8"/>
          <a:srcRect/>
          <a:stretch/>
        </p:blipFill>
        <p:spPr>
          <a:xfrm>
            <a:off x="10737666" y="6347532"/>
            <a:ext cx="1259426" cy="409559"/>
          </a:xfrm>
          <a:prstGeom prst="rect">
            <a:avLst/>
          </a:prstGeom>
        </p:spPr>
      </p:pic>
    </p:spTree>
    <p:extLst>
      <p:ext uri="{BB962C8B-B14F-4D97-AF65-F5344CB8AC3E}">
        <p14:creationId xmlns:p14="http://schemas.microsoft.com/office/powerpoint/2010/main" val="799141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DF71-70C4-E94C-8EB4-C7CE26D990B8}"/>
              </a:ext>
            </a:extLst>
          </p:cNvPr>
          <p:cNvSpPr>
            <a:spLocks noGrp="1"/>
          </p:cNvSpPr>
          <p:nvPr>
            <p:ph type="title"/>
          </p:nvPr>
        </p:nvSpPr>
        <p:spPr>
          <a:xfrm>
            <a:off x="249630" y="341522"/>
            <a:ext cx="9586446" cy="921467"/>
          </a:xfrm>
        </p:spPr>
        <p:txBody>
          <a:bodyPr anchor="b">
            <a:noAutofit/>
          </a:bodyPr>
          <a:lstStyle/>
          <a:p>
            <a:pPr algn="ctr">
              <a:lnSpc>
                <a:spcPct val="120000"/>
              </a:lnSpc>
              <a:spcBef>
                <a:spcPts val="450"/>
              </a:spcBef>
            </a:pPr>
            <a:r>
              <a:rPr lang="en-US" altLang="en-US" sz="3000" b="1">
                <a:solidFill>
                  <a:srgbClr val="626465"/>
                </a:solidFill>
                <a:latin typeface="Arial" panose="020B0604020202020204" pitchFamily="34" charset="0"/>
                <a:cs typeface="Arial" panose="020B0604020202020204" pitchFamily="34" charset="0"/>
              </a:rPr>
              <a:t>IAQ-</a:t>
            </a:r>
            <a:r>
              <a:rPr lang="en-US" altLang="en-US" sz="3000" b="1" err="1">
                <a:solidFill>
                  <a:srgbClr val="626465"/>
                </a:solidFill>
                <a:latin typeface="Arial" panose="020B0604020202020204" pitchFamily="34" charset="0"/>
                <a:cs typeface="Arial" panose="020B0604020202020204" pitchFamily="34" charset="0"/>
              </a:rPr>
              <a:t>cpr</a:t>
            </a:r>
            <a:r>
              <a:rPr lang="en-US" altLang="en-US" sz="3000" b="1">
                <a:solidFill>
                  <a:srgbClr val="626465"/>
                </a:solidFill>
                <a:latin typeface="Arial" panose="020B0604020202020204" pitchFamily="34" charset="0"/>
                <a:cs typeface="Arial" panose="020B0604020202020204" pitchFamily="34" charset="0"/>
              </a:rPr>
              <a:t> Disruptive Regulated Ionization Approach</a:t>
            </a:r>
          </a:p>
        </p:txBody>
      </p:sp>
      <p:pic>
        <p:nvPicPr>
          <p:cNvPr id="13" name="Picture 12">
            <a:extLst>
              <a:ext uri="{FF2B5EF4-FFF2-40B4-BE49-F238E27FC236}">
                <a16:creationId xmlns:a16="http://schemas.microsoft.com/office/drawing/2014/main" id="{37D750F5-5D7B-DA4F-9B06-E7B1F5296216}"/>
              </a:ext>
            </a:extLst>
          </p:cNvPr>
          <p:cNvPicPr>
            <a:picLocks noChangeAspect="1"/>
          </p:cNvPicPr>
          <p:nvPr/>
        </p:nvPicPr>
        <p:blipFill>
          <a:blip r:embed="rId2"/>
          <a:stretch>
            <a:fillRect/>
          </a:stretch>
        </p:blipFill>
        <p:spPr>
          <a:xfrm>
            <a:off x="287935" y="1588773"/>
            <a:ext cx="10312400" cy="876300"/>
          </a:xfrm>
          <a:prstGeom prst="rect">
            <a:avLst/>
          </a:prstGeom>
        </p:spPr>
      </p:pic>
      <p:sp>
        <p:nvSpPr>
          <p:cNvPr id="7" name="Slide Number Placeholder 6">
            <a:extLst>
              <a:ext uri="{FF2B5EF4-FFF2-40B4-BE49-F238E27FC236}">
                <a16:creationId xmlns:a16="http://schemas.microsoft.com/office/drawing/2014/main" id="{5826BEF5-6CE5-C44A-8F89-C0CB7E5271DD}"/>
              </a:ext>
            </a:extLst>
          </p:cNvPr>
          <p:cNvSpPr>
            <a:spLocks noGrp="1"/>
          </p:cNvSpPr>
          <p:nvPr>
            <p:ph type="sldNum" sz="quarter" idx="12"/>
          </p:nvPr>
        </p:nvSpPr>
        <p:spPr>
          <a:xfrm>
            <a:off x="8610600" y="6492240"/>
            <a:ext cx="2743200" cy="365125"/>
          </a:xfrm>
        </p:spPr>
        <p:txBody>
          <a:bodyPr>
            <a:normAutofit/>
          </a:bodyPr>
          <a:lstStyle/>
          <a:p>
            <a:pPr>
              <a:spcAft>
                <a:spcPts val="600"/>
              </a:spcAft>
            </a:pPr>
            <a:fld id="{081A2BF4-2A61-6E49-8E2C-B40176DA3FED}" type="slidenum">
              <a:rPr lang="en-US"/>
              <a:pPr>
                <a:spcAft>
                  <a:spcPts val="600"/>
                </a:spcAft>
              </a:pPr>
              <a:t>33</a:t>
            </a:fld>
            <a:endParaRPr lang="en-US"/>
          </a:p>
        </p:txBody>
      </p:sp>
      <p:pic>
        <p:nvPicPr>
          <p:cNvPr id="39" name="Picture 38" descr="A picture containing text, clipart, dishware&#10;&#10;Description automatically generated">
            <a:extLst>
              <a:ext uri="{FF2B5EF4-FFF2-40B4-BE49-F238E27FC236}">
                <a16:creationId xmlns:a16="http://schemas.microsoft.com/office/drawing/2014/main" id="{3161728A-0998-E442-88EE-7735224691D8}"/>
              </a:ext>
            </a:extLst>
          </p:cNvPr>
          <p:cNvPicPr/>
          <p:nvPr/>
        </p:nvPicPr>
        <p:blipFill rotWithShape="1">
          <a:blip r:embed="rId3"/>
          <a:srcRect t="49" r="1" b="1"/>
          <a:stretch/>
        </p:blipFill>
        <p:spPr>
          <a:xfrm>
            <a:off x="9882949" y="226904"/>
            <a:ext cx="1812132" cy="850446"/>
          </a:xfrm>
          <a:prstGeom prst="rect">
            <a:avLst/>
          </a:prstGeom>
        </p:spPr>
      </p:pic>
      <p:sp>
        <p:nvSpPr>
          <p:cNvPr id="9" name="Content Placeholder 2">
            <a:extLst>
              <a:ext uri="{FF2B5EF4-FFF2-40B4-BE49-F238E27FC236}">
                <a16:creationId xmlns:a16="http://schemas.microsoft.com/office/drawing/2014/main" id="{4941EB30-8838-4647-965C-61D44434E27A}"/>
              </a:ext>
            </a:extLst>
          </p:cNvPr>
          <p:cNvSpPr>
            <a:spLocks noGrp="1"/>
          </p:cNvSpPr>
          <p:nvPr>
            <p:ph idx="1"/>
          </p:nvPr>
        </p:nvSpPr>
        <p:spPr>
          <a:xfrm>
            <a:off x="287935" y="1529668"/>
            <a:ext cx="8322665" cy="5090552"/>
          </a:xfrm>
        </p:spPr>
        <p:txBody>
          <a:bodyPr anchor="t">
            <a:normAutofit/>
          </a:bodyPr>
          <a:lstStyle/>
          <a:p>
            <a:pPr marL="0" indent="0">
              <a:lnSpc>
                <a:spcPct val="120000"/>
              </a:lnSpc>
              <a:spcBef>
                <a:spcPts val="450"/>
              </a:spcBef>
              <a:buNone/>
            </a:pPr>
            <a:endParaRPr lang="en-US" altLang="en-US" sz="1800" u="sng">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IAQ-</a:t>
            </a:r>
            <a:r>
              <a:rPr lang="en-US" sz="1800" err="1">
                <a:latin typeface="Arial" panose="020B0604020202020204" pitchFamily="34" charset="0"/>
                <a:cs typeface="Arial" panose="020B0604020202020204" pitchFamily="34" charset="0"/>
              </a:rPr>
              <a:t>cpr</a:t>
            </a:r>
            <a:r>
              <a:rPr lang="en-US" sz="1800">
                <a:latin typeface="Arial" panose="020B0604020202020204" pitchFamily="34" charset="0"/>
                <a:cs typeface="Arial" panose="020B0604020202020204" pitchFamily="34" charset="0"/>
              </a:rPr>
              <a:t> has recognized and solved the inherent toxicity problem of existing Needle Point Bi-Polar Ionization (NBPI), Bi-Polar Ionization (BPI) or Cold Plasma Generation (CPG) systems.  </a:t>
            </a:r>
          </a:p>
          <a:p>
            <a:endParaRPr lang="en-US" sz="1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We have secured the </a:t>
            </a:r>
            <a:r>
              <a:rPr lang="en-US" sz="1800" u="sng">
                <a:latin typeface="Arial" panose="020B0604020202020204" pitchFamily="34" charset="0"/>
                <a:cs typeface="Arial" panose="020B0604020202020204" pitchFamily="34" charset="0"/>
              </a:rPr>
              <a:t>only</a:t>
            </a:r>
            <a:r>
              <a:rPr lang="en-US" sz="1800">
                <a:latin typeface="Arial" panose="020B0604020202020204" pitchFamily="34" charset="0"/>
                <a:cs typeface="Arial" panose="020B0604020202020204" pitchFamily="34" charset="0"/>
              </a:rPr>
              <a:t> industry patents to control and regulate the number of positive and negative ions in the space. </a:t>
            </a:r>
          </a:p>
          <a:p>
            <a:endParaRPr lang="en-US" sz="1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We have also developed and secured the </a:t>
            </a:r>
            <a:r>
              <a:rPr lang="en-US" sz="1800" u="sng">
                <a:latin typeface="Arial" panose="020B0604020202020204" pitchFamily="34" charset="0"/>
                <a:cs typeface="Arial" panose="020B0604020202020204" pitchFamily="34" charset="0"/>
              </a:rPr>
              <a:t>only</a:t>
            </a:r>
            <a:r>
              <a:rPr lang="en-US" sz="1800">
                <a:latin typeface="Arial" panose="020B0604020202020204" pitchFamily="34" charset="0"/>
                <a:cs typeface="Arial" panose="020B0604020202020204" pitchFamily="34" charset="0"/>
              </a:rPr>
              <a:t> patent in the industry for both a separate negative and positive ion generator. </a:t>
            </a:r>
          </a:p>
          <a:p>
            <a:endParaRPr lang="en-US" sz="1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The IAQ-</a:t>
            </a:r>
            <a:r>
              <a:rPr lang="en-US" sz="1800" err="1">
                <a:latin typeface="Arial" panose="020B0604020202020204" pitchFamily="34" charset="0"/>
                <a:cs typeface="Arial" panose="020B0604020202020204" pitchFamily="34" charset="0"/>
              </a:rPr>
              <a:t>cpr</a:t>
            </a:r>
            <a:r>
              <a:rPr lang="en-US" sz="1800">
                <a:latin typeface="Arial" panose="020B0604020202020204" pitchFamily="34" charset="0"/>
                <a:cs typeface="Arial" panose="020B0604020202020204" pitchFamily="34" charset="0"/>
              </a:rPr>
              <a:t> approach is unique with its proactive algorithm.  We can anticipate and control the optimum amount of positive and negative ion generation for optimal Indoor Air Quality.</a:t>
            </a:r>
          </a:p>
          <a:p>
            <a:endParaRPr lang="en-US" sz="18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3B3A07F-35C0-7948-A8FA-7B10F98C9472}"/>
              </a:ext>
            </a:extLst>
          </p:cNvPr>
          <p:cNvPicPr>
            <a:picLocks noChangeAspect="1"/>
          </p:cNvPicPr>
          <p:nvPr/>
        </p:nvPicPr>
        <p:blipFill>
          <a:blip r:embed="rId4"/>
          <a:stretch>
            <a:fillRect/>
          </a:stretch>
        </p:blipFill>
        <p:spPr>
          <a:xfrm>
            <a:off x="8789437" y="2976496"/>
            <a:ext cx="3339474" cy="1963914"/>
          </a:xfrm>
          <a:prstGeom prst="rect">
            <a:avLst/>
          </a:prstGeom>
        </p:spPr>
      </p:pic>
      <p:pic>
        <p:nvPicPr>
          <p:cNvPr id="8" name="Picture 49">
            <a:extLst>
              <a:ext uri="{FF2B5EF4-FFF2-40B4-BE49-F238E27FC236}">
                <a16:creationId xmlns:a16="http://schemas.microsoft.com/office/drawing/2014/main" id="{9F9BF58B-2867-46E0-A249-87EB2D8AFB57}"/>
              </a:ext>
            </a:extLst>
          </p:cNvPr>
          <p:cNvPicPr>
            <a:picLocks noChangeAspect="1"/>
          </p:cNvPicPr>
          <p:nvPr/>
        </p:nvPicPr>
        <p:blipFill>
          <a:blip r:embed="rId5"/>
          <a:stretch>
            <a:fillRect/>
          </a:stretch>
        </p:blipFill>
        <p:spPr>
          <a:xfrm>
            <a:off x="-8313" y="6245988"/>
            <a:ext cx="12200313" cy="612648"/>
          </a:xfrm>
          <a:prstGeom prst="rect">
            <a:avLst/>
          </a:prstGeom>
        </p:spPr>
      </p:pic>
      <p:pic>
        <p:nvPicPr>
          <p:cNvPr id="10" name="Picture 55" descr="Logo&#10;&#10;Description automatically generated with medium confidence">
            <a:extLst>
              <a:ext uri="{FF2B5EF4-FFF2-40B4-BE49-F238E27FC236}">
                <a16:creationId xmlns:a16="http://schemas.microsoft.com/office/drawing/2014/main" id="{36C159CC-8561-4ACA-BEE1-CDA10F1F3EC7}"/>
              </a:ext>
            </a:extLst>
          </p:cNvPr>
          <p:cNvPicPr>
            <a:picLocks noChangeAspect="1"/>
          </p:cNvPicPr>
          <p:nvPr/>
        </p:nvPicPr>
        <p:blipFill>
          <a:blip r:embed="rId6"/>
          <a:stretch>
            <a:fillRect/>
          </a:stretch>
        </p:blipFill>
        <p:spPr>
          <a:xfrm>
            <a:off x="208067" y="6457764"/>
            <a:ext cx="2102367" cy="274320"/>
          </a:xfrm>
          <a:prstGeom prst="rect">
            <a:avLst/>
          </a:prstGeom>
        </p:spPr>
      </p:pic>
      <p:pic>
        <p:nvPicPr>
          <p:cNvPr id="11" name="Picture 57" descr="Logo&#10;&#10;Description automatically generated">
            <a:extLst>
              <a:ext uri="{FF2B5EF4-FFF2-40B4-BE49-F238E27FC236}">
                <a16:creationId xmlns:a16="http://schemas.microsoft.com/office/drawing/2014/main" id="{560EC060-489F-4E04-B804-AE7DABA416F9}"/>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2" name="Picture 59" descr="Logo, company name&#10;&#10;Description automatically generated">
            <a:extLst>
              <a:ext uri="{FF2B5EF4-FFF2-40B4-BE49-F238E27FC236}">
                <a16:creationId xmlns:a16="http://schemas.microsoft.com/office/drawing/2014/main" id="{ABA46A2A-114F-4B2F-ADBC-F86D0BE4FE3E}"/>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14" name="Picture 6">
            <a:extLst>
              <a:ext uri="{FF2B5EF4-FFF2-40B4-BE49-F238E27FC236}">
                <a16:creationId xmlns:a16="http://schemas.microsoft.com/office/drawing/2014/main" id="{EFC9C275-B62B-4F9C-BDBB-098CBD6C4828}"/>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2884155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D750F5-5D7B-DA4F-9B06-E7B1F5296216}"/>
              </a:ext>
            </a:extLst>
          </p:cNvPr>
          <p:cNvPicPr>
            <a:picLocks noChangeAspect="1"/>
          </p:cNvPicPr>
          <p:nvPr/>
        </p:nvPicPr>
        <p:blipFill>
          <a:blip r:embed="rId2"/>
          <a:stretch>
            <a:fillRect/>
          </a:stretch>
        </p:blipFill>
        <p:spPr>
          <a:xfrm>
            <a:off x="287935" y="1588773"/>
            <a:ext cx="10312400" cy="876300"/>
          </a:xfrm>
          <a:prstGeom prst="rect">
            <a:avLst/>
          </a:prstGeom>
        </p:spPr>
      </p:pic>
      <p:sp>
        <p:nvSpPr>
          <p:cNvPr id="7" name="Slide Number Placeholder 6">
            <a:extLst>
              <a:ext uri="{FF2B5EF4-FFF2-40B4-BE49-F238E27FC236}">
                <a16:creationId xmlns:a16="http://schemas.microsoft.com/office/drawing/2014/main" id="{5826BEF5-6CE5-C44A-8F89-C0CB7E5271DD}"/>
              </a:ext>
            </a:extLst>
          </p:cNvPr>
          <p:cNvSpPr>
            <a:spLocks noGrp="1"/>
          </p:cNvSpPr>
          <p:nvPr>
            <p:ph type="sldNum" sz="quarter" idx="12"/>
          </p:nvPr>
        </p:nvSpPr>
        <p:spPr>
          <a:xfrm>
            <a:off x="8610600" y="6492240"/>
            <a:ext cx="2743200" cy="365125"/>
          </a:xfrm>
        </p:spPr>
        <p:txBody>
          <a:bodyPr>
            <a:normAutofit/>
          </a:bodyPr>
          <a:lstStyle/>
          <a:p>
            <a:pPr>
              <a:spcAft>
                <a:spcPts val="600"/>
              </a:spcAft>
            </a:pPr>
            <a:fld id="{081A2BF4-2A61-6E49-8E2C-B40176DA3FED}" type="slidenum">
              <a:rPr lang="en-US"/>
              <a:pPr>
                <a:spcAft>
                  <a:spcPts val="600"/>
                </a:spcAft>
              </a:pPr>
              <a:t>34</a:t>
            </a:fld>
            <a:endParaRPr lang="en-US"/>
          </a:p>
        </p:txBody>
      </p:sp>
      <p:pic>
        <p:nvPicPr>
          <p:cNvPr id="39" name="Picture 38" descr="A picture containing text, clipart, dishware&#10;&#10;Description automatically generated">
            <a:extLst>
              <a:ext uri="{FF2B5EF4-FFF2-40B4-BE49-F238E27FC236}">
                <a16:creationId xmlns:a16="http://schemas.microsoft.com/office/drawing/2014/main" id="{3161728A-0998-E442-88EE-7735224691D8}"/>
              </a:ext>
            </a:extLst>
          </p:cNvPr>
          <p:cNvPicPr/>
          <p:nvPr/>
        </p:nvPicPr>
        <p:blipFill rotWithShape="1">
          <a:blip r:embed="rId3"/>
          <a:srcRect t="49" r="1" b="1"/>
          <a:stretch/>
        </p:blipFill>
        <p:spPr>
          <a:xfrm>
            <a:off x="9882949" y="226904"/>
            <a:ext cx="1812132" cy="850446"/>
          </a:xfrm>
          <a:prstGeom prst="rect">
            <a:avLst/>
          </a:prstGeom>
        </p:spPr>
      </p:pic>
      <p:sp>
        <p:nvSpPr>
          <p:cNvPr id="9" name="Subtitle 2">
            <a:extLst>
              <a:ext uri="{FF2B5EF4-FFF2-40B4-BE49-F238E27FC236}">
                <a16:creationId xmlns:a16="http://schemas.microsoft.com/office/drawing/2014/main" id="{02E34C81-B57E-884F-9C53-D21991EB0F82}"/>
              </a:ext>
            </a:extLst>
          </p:cNvPr>
          <p:cNvSpPr>
            <a:spLocks noGrp="1"/>
          </p:cNvSpPr>
          <p:nvPr>
            <p:ph idx="1"/>
          </p:nvPr>
        </p:nvSpPr>
        <p:spPr>
          <a:xfrm>
            <a:off x="395953" y="1783004"/>
            <a:ext cx="8214647" cy="3623465"/>
          </a:xfrm>
        </p:spPr>
        <p:txBody>
          <a:bodyPr>
            <a:normAutofit fontScale="25000" lnSpcReduction="20000"/>
          </a:bodyPr>
          <a:lstStyle/>
          <a:p>
            <a:pPr marL="0" indent="0" algn="r">
              <a:buNone/>
            </a:pPr>
            <a:r>
              <a:rPr lang="en-US" altLang="en-US" sz="6400">
                <a:effectLst>
                  <a:outerShdw blurRad="38100" dist="38100" dir="2700000" algn="tl">
                    <a:srgbClr val="000000">
                      <a:alpha val="43137"/>
                    </a:srgbClr>
                  </a:outerShdw>
                </a:effectLst>
              </a:rPr>
              <a:t>                                                      </a:t>
            </a:r>
          </a:p>
          <a:p>
            <a:r>
              <a:rPr lang="en-US" altLang="en-US" sz="8000">
                <a:solidFill>
                  <a:srgbClr val="333333"/>
                </a:solidFill>
              </a:rPr>
              <a:t>In order to create an optimum healthy indoor air environment using ionization, ions must be regulated.</a:t>
            </a:r>
          </a:p>
          <a:p>
            <a:pPr marL="0" indent="0">
              <a:buNone/>
            </a:pPr>
            <a:endParaRPr lang="en-US" altLang="en-US" sz="3200">
              <a:solidFill>
                <a:srgbClr val="333333"/>
              </a:solidFill>
            </a:endParaRPr>
          </a:p>
          <a:p>
            <a:r>
              <a:rPr lang="en-US" altLang="en-US" sz="8000">
                <a:solidFill>
                  <a:srgbClr val="333333"/>
                </a:solidFill>
                <a:latin typeface="OpenSans-Regular"/>
              </a:rPr>
              <a:t>Static output ionization devices have no way to adjust for factors such as temperature, humidity, airflow, etc.</a:t>
            </a:r>
          </a:p>
          <a:p>
            <a:pPr marL="0" indent="0">
              <a:buNone/>
            </a:pPr>
            <a:endParaRPr lang="en-US" altLang="en-US" sz="3200">
              <a:solidFill>
                <a:srgbClr val="333333"/>
              </a:solidFill>
            </a:endParaRPr>
          </a:p>
          <a:p>
            <a:r>
              <a:rPr lang="en-US" altLang="en-US" sz="8000" u="sng">
                <a:solidFill>
                  <a:srgbClr val="333333"/>
                </a:solidFill>
              </a:rPr>
              <a:t>Only</a:t>
            </a:r>
            <a:r>
              <a:rPr lang="en-US" altLang="en-US" sz="8000">
                <a:solidFill>
                  <a:srgbClr val="333333"/>
                </a:solidFill>
              </a:rPr>
              <a:t> controlled ionization offers algorithms that will ramp the ions up or down, or stop generation altogether, to meet optimum conditions.</a:t>
            </a:r>
          </a:p>
          <a:p>
            <a:pPr marL="0" indent="0">
              <a:buNone/>
            </a:pPr>
            <a:endParaRPr lang="en-US" altLang="en-US" sz="2400">
              <a:solidFill>
                <a:srgbClr val="333333"/>
              </a:solidFill>
            </a:endParaRPr>
          </a:p>
          <a:p>
            <a:r>
              <a:rPr lang="en-US" altLang="en-US" sz="8000">
                <a:solidFill>
                  <a:srgbClr val="333333"/>
                </a:solidFill>
              </a:rPr>
              <a:t>IAQ-cpr’s patented regulated ionization is the </a:t>
            </a:r>
            <a:r>
              <a:rPr lang="en-US" altLang="en-US" sz="8000" u="sng">
                <a:solidFill>
                  <a:srgbClr val="333333"/>
                </a:solidFill>
              </a:rPr>
              <a:t>only</a:t>
            </a:r>
            <a:r>
              <a:rPr lang="en-US" altLang="en-US" sz="8000">
                <a:solidFill>
                  <a:srgbClr val="333333"/>
                </a:solidFill>
              </a:rPr>
              <a:t> solution that offers independent control of both the negative and positive ion generators.</a:t>
            </a:r>
          </a:p>
          <a:p>
            <a:pPr marL="0" indent="0">
              <a:buNone/>
            </a:pPr>
            <a:endParaRPr lang="en-US" altLang="en-US" sz="2400">
              <a:solidFill>
                <a:srgbClr val="333333"/>
              </a:solidFill>
              <a:latin typeface="OpenSans-Regular"/>
            </a:endParaRPr>
          </a:p>
          <a:p>
            <a:pPr marL="0" indent="0">
              <a:buNone/>
            </a:pPr>
            <a:endParaRPr lang="en-US" altLang="en-US" sz="8000">
              <a:solidFill>
                <a:srgbClr val="333333"/>
              </a:solidFill>
              <a:latin typeface="OpenSans-Regular"/>
            </a:endParaRPr>
          </a:p>
          <a:p>
            <a:pPr marL="0" indent="0">
              <a:buNone/>
              <a:defRPr/>
            </a:pPr>
            <a:r>
              <a:rPr lang="en-US" sz="3200">
                <a:latin typeface="+mj-lt"/>
              </a:rPr>
              <a:t> </a:t>
            </a:r>
            <a:endParaRPr lang="en-US" sz="3200">
              <a:solidFill>
                <a:srgbClr val="333333"/>
              </a:solidFill>
              <a:latin typeface="+mj-lt"/>
            </a:endParaRPr>
          </a:p>
          <a:p>
            <a:pPr>
              <a:defRPr/>
            </a:pPr>
            <a:endParaRPr lang="en-US" sz="2400">
              <a:solidFill>
                <a:srgbClr val="333333"/>
              </a:solidFill>
              <a:latin typeface="OpenSans-Regular"/>
            </a:endParaRPr>
          </a:p>
          <a:p>
            <a:pPr marL="0" indent="0">
              <a:buFontTx/>
              <a:buNone/>
              <a:defRPr/>
            </a:pPr>
            <a:endParaRPr lang="en-US" sz="1600">
              <a:solidFill>
                <a:srgbClr val="333333"/>
              </a:solidFill>
              <a:latin typeface="OpenSans-Regular"/>
            </a:endParaRPr>
          </a:p>
          <a:p>
            <a:pPr marL="0" indent="0">
              <a:buNone/>
              <a:defRPr/>
            </a:pPr>
            <a:endParaRPr lang="en-US" sz="3200"/>
          </a:p>
          <a:p>
            <a:pPr marL="568325" indent="-220663" eaLnBrk="1" hangingPunct="1">
              <a:spcBef>
                <a:spcPct val="20000"/>
              </a:spcBef>
              <a:buFontTx/>
              <a:buChar char="•"/>
              <a:defRPr/>
            </a:pPr>
            <a:endParaRPr lang="en-US">
              <a:cs typeface="Arial" panose="020B0604020202020204" pitchFamily="34" charset="0"/>
            </a:endParaRPr>
          </a:p>
        </p:txBody>
      </p:sp>
      <p:pic>
        <p:nvPicPr>
          <p:cNvPr id="3" name="Picture 2">
            <a:extLst>
              <a:ext uri="{FF2B5EF4-FFF2-40B4-BE49-F238E27FC236}">
                <a16:creationId xmlns:a16="http://schemas.microsoft.com/office/drawing/2014/main" id="{2C63FF42-E920-9A4D-9DA5-69E3857A8176}"/>
              </a:ext>
            </a:extLst>
          </p:cNvPr>
          <p:cNvPicPr>
            <a:picLocks noChangeAspect="1"/>
          </p:cNvPicPr>
          <p:nvPr/>
        </p:nvPicPr>
        <p:blipFill>
          <a:blip r:embed="rId4"/>
          <a:stretch>
            <a:fillRect/>
          </a:stretch>
        </p:blipFill>
        <p:spPr>
          <a:xfrm>
            <a:off x="8621765" y="3429000"/>
            <a:ext cx="3235806" cy="2552157"/>
          </a:xfrm>
          <a:prstGeom prst="rect">
            <a:avLst/>
          </a:prstGeom>
        </p:spPr>
      </p:pic>
      <p:pic>
        <p:nvPicPr>
          <p:cNvPr id="8" name="Picture 49">
            <a:extLst>
              <a:ext uri="{FF2B5EF4-FFF2-40B4-BE49-F238E27FC236}">
                <a16:creationId xmlns:a16="http://schemas.microsoft.com/office/drawing/2014/main" id="{AD770C32-7360-40A3-9033-CA15ABE0DD6A}"/>
              </a:ext>
            </a:extLst>
          </p:cNvPr>
          <p:cNvPicPr>
            <a:picLocks noChangeAspect="1"/>
          </p:cNvPicPr>
          <p:nvPr/>
        </p:nvPicPr>
        <p:blipFill>
          <a:blip r:embed="rId5"/>
          <a:stretch>
            <a:fillRect/>
          </a:stretch>
        </p:blipFill>
        <p:spPr>
          <a:xfrm>
            <a:off x="-8313" y="6245988"/>
            <a:ext cx="12200313" cy="612648"/>
          </a:xfrm>
          <a:prstGeom prst="rect">
            <a:avLst/>
          </a:prstGeom>
        </p:spPr>
      </p:pic>
      <p:pic>
        <p:nvPicPr>
          <p:cNvPr id="10" name="Picture 55" descr="Logo&#10;&#10;Description automatically generated with medium confidence">
            <a:extLst>
              <a:ext uri="{FF2B5EF4-FFF2-40B4-BE49-F238E27FC236}">
                <a16:creationId xmlns:a16="http://schemas.microsoft.com/office/drawing/2014/main" id="{E51D0BA8-FC34-4388-A22B-95CF58CCD839}"/>
              </a:ext>
            </a:extLst>
          </p:cNvPr>
          <p:cNvPicPr>
            <a:picLocks noChangeAspect="1"/>
          </p:cNvPicPr>
          <p:nvPr/>
        </p:nvPicPr>
        <p:blipFill>
          <a:blip r:embed="rId6"/>
          <a:stretch>
            <a:fillRect/>
          </a:stretch>
        </p:blipFill>
        <p:spPr>
          <a:xfrm>
            <a:off x="208067" y="6457764"/>
            <a:ext cx="2102367" cy="274320"/>
          </a:xfrm>
          <a:prstGeom prst="rect">
            <a:avLst/>
          </a:prstGeom>
        </p:spPr>
      </p:pic>
      <p:pic>
        <p:nvPicPr>
          <p:cNvPr id="11" name="Picture 57" descr="Logo&#10;&#10;Description automatically generated">
            <a:extLst>
              <a:ext uri="{FF2B5EF4-FFF2-40B4-BE49-F238E27FC236}">
                <a16:creationId xmlns:a16="http://schemas.microsoft.com/office/drawing/2014/main" id="{972CC793-1269-4378-87B4-5E9FFBB2040C}"/>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2" name="Picture 59" descr="Logo, company name&#10;&#10;Description automatically generated">
            <a:extLst>
              <a:ext uri="{FF2B5EF4-FFF2-40B4-BE49-F238E27FC236}">
                <a16:creationId xmlns:a16="http://schemas.microsoft.com/office/drawing/2014/main" id="{E118069C-AE55-4B21-AE86-F7B2D665D834}"/>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14" name="Picture 6">
            <a:extLst>
              <a:ext uri="{FF2B5EF4-FFF2-40B4-BE49-F238E27FC236}">
                <a16:creationId xmlns:a16="http://schemas.microsoft.com/office/drawing/2014/main" id="{D0462E76-5D21-4775-8E7A-6364CCE7D824}"/>
              </a:ext>
            </a:extLst>
          </p:cNvPr>
          <p:cNvPicPr>
            <a:picLocks noChangeAspect="1"/>
          </p:cNvPicPr>
          <p:nvPr/>
        </p:nvPicPr>
        <p:blipFill>
          <a:blip r:embed="rId9"/>
          <a:srcRect/>
          <a:stretch/>
        </p:blipFill>
        <p:spPr>
          <a:xfrm>
            <a:off x="10737666" y="6347532"/>
            <a:ext cx="1259426" cy="409559"/>
          </a:xfrm>
          <a:prstGeom prst="rect">
            <a:avLst/>
          </a:prstGeom>
        </p:spPr>
      </p:pic>
      <p:sp>
        <p:nvSpPr>
          <p:cNvPr id="15" name="Title 1">
            <a:extLst>
              <a:ext uri="{FF2B5EF4-FFF2-40B4-BE49-F238E27FC236}">
                <a16:creationId xmlns:a16="http://schemas.microsoft.com/office/drawing/2014/main" id="{1DDD995F-FB09-4EEB-A429-84D0B37B7206}"/>
              </a:ext>
            </a:extLst>
          </p:cNvPr>
          <p:cNvSpPr>
            <a:spLocks noGrp="1"/>
          </p:cNvSpPr>
          <p:nvPr>
            <p:ph type="title"/>
          </p:nvPr>
        </p:nvSpPr>
        <p:spPr>
          <a:xfrm>
            <a:off x="287935" y="532014"/>
            <a:ext cx="9407608" cy="921467"/>
          </a:xfrm>
        </p:spPr>
        <p:txBody>
          <a:bodyPr anchor="b">
            <a:noAutofit/>
          </a:bodyPr>
          <a:lstStyle/>
          <a:p>
            <a:r>
              <a:rPr lang="en-US" sz="4000" b="1">
                <a:solidFill>
                  <a:srgbClr val="626465"/>
                </a:solidFill>
                <a:latin typeface="Arial" panose="020B0604020202020204" pitchFamily="34" charset="0"/>
                <a:cs typeface="Arial" panose="020B0604020202020204" pitchFamily="34" charset="0"/>
              </a:rPr>
              <a:t>What is Unique About Regulated Ionization?</a:t>
            </a:r>
          </a:p>
        </p:txBody>
      </p:sp>
    </p:spTree>
    <p:extLst>
      <p:ext uri="{BB962C8B-B14F-4D97-AF65-F5344CB8AC3E}">
        <p14:creationId xmlns:p14="http://schemas.microsoft.com/office/powerpoint/2010/main" val="751622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D750F5-5D7B-DA4F-9B06-E7B1F5296216}"/>
              </a:ext>
            </a:extLst>
          </p:cNvPr>
          <p:cNvPicPr>
            <a:picLocks noChangeAspect="1"/>
          </p:cNvPicPr>
          <p:nvPr/>
        </p:nvPicPr>
        <p:blipFill>
          <a:blip r:embed="rId2"/>
          <a:stretch>
            <a:fillRect/>
          </a:stretch>
        </p:blipFill>
        <p:spPr>
          <a:xfrm>
            <a:off x="287935" y="1588773"/>
            <a:ext cx="10312400" cy="876300"/>
          </a:xfrm>
          <a:prstGeom prst="rect">
            <a:avLst/>
          </a:prstGeom>
        </p:spPr>
      </p:pic>
      <p:sp>
        <p:nvSpPr>
          <p:cNvPr id="2" name="Title 1">
            <a:extLst>
              <a:ext uri="{FF2B5EF4-FFF2-40B4-BE49-F238E27FC236}">
                <a16:creationId xmlns:a16="http://schemas.microsoft.com/office/drawing/2014/main" id="{6477DF71-70C4-E94C-8EB4-C7CE26D990B8}"/>
              </a:ext>
            </a:extLst>
          </p:cNvPr>
          <p:cNvSpPr>
            <a:spLocks noGrp="1"/>
          </p:cNvSpPr>
          <p:nvPr>
            <p:ph type="title"/>
          </p:nvPr>
        </p:nvSpPr>
        <p:spPr>
          <a:xfrm>
            <a:off x="287935" y="532014"/>
            <a:ext cx="9407608" cy="921467"/>
          </a:xfrm>
        </p:spPr>
        <p:txBody>
          <a:bodyPr anchor="b">
            <a:noAutofit/>
          </a:bodyPr>
          <a:lstStyle/>
          <a:p>
            <a:r>
              <a:rPr lang="en-US" sz="4000" b="1">
                <a:solidFill>
                  <a:srgbClr val="626465"/>
                </a:solidFill>
                <a:latin typeface="Arial" panose="020B0604020202020204" pitchFamily="34" charset="0"/>
                <a:cs typeface="Arial" panose="020B0604020202020204" pitchFamily="34" charset="0"/>
              </a:rPr>
              <a:t>What is Unique About Regulated Ionization?</a:t>
            </a:r>
          </a:p>
        </p:txBody>
      </p:sp>
      <p:sp>
        <p:nvSpPr>
          <p:cNvPr id="6" name="Footer Placeholder 5">
            <a:extLst>
              <a:ext uri="{FF2B5EF4-FFF2-40B4-BE49-F238E27FC236}">
                <a16:creationId xmlns:a16="http://schemas.microsoft.com/office/drawing/2014/main" id="{B870B62D-D12F-6C48-8EE6-3746134F7F4C}"/>
              </a:ext>
            </a:extLst>
          </p:cNvPr>
          <p:cNvSpPr>
            <a:spLocks noGrp="1"/>
          </p:cNvSpPr>
          <p:nvPr>
            <p:ph type="ftr" sz="quarter" idx="4294967295"/>
          </p:nvPr>
        </p:nvSpPr>
        <p:spPr>
          <a:xfrm>
            <a:off x="4038600" y="6492240"/>
            <a:ext cx="4114800" cy="365125"/>
          </a:xfrm>
        </p:spPr>
        <p:txBody>
          <a:bodyPr>
            <a:normAutofit/>
          </a:bodyPr>
          <a:lstStyle/>
          <a:p>
            <a:pPr>
              <a:spcAft>
                <a:spcPts val="600"/>
              </a:spcAft>
            </a:pPr>
            <a:r>
              <a:rPr lang="en-US"/>
              <a:t>Strictly Private and Confidential</a:t>
            </a:r>
          </a:p>
        </p:txBody>
      </p:sp>
      <p:sp>
        <p:nvSpPr>
          <p:cNvPr id="7" name="Slide Number Placeholder 6">
            <a:extLst>
              <a:ext uri="{FF2B5EF4-FFF2-40B4-BE49-F238E27FC236}">
                <a16:creationId xmlns:a16="http://schemas.microsoft.com/office/drawing/2014/main" id="{5826BEF5-6CE5-C44A-8F89-C0CB7E5271DD}"/>
              </a:ext>
            </a:extLst>
          </p:cNvPr>
          <p:cNvSpPr>
            <a:spLocks noGrp="1"/>
          </p:cNvSpPr>
          <p:nvPr>
            <p:ph type="sldNum" sz="quarter" idx="12"/>
          </p:nvPr>
        </p:nvSpPr>
        <p:spPr>
          <a:xfrm>
            <a:off x="8610600" y="6492240"/>
            <a:ext cx="2743200" cy="365125"/>
          </a:xfrm>
        </p:spPr>
        <p:txBody>
          <a:bodyPr>
            <a:normAutofit/>
          </a:bodyPr>
          <a:lstStyle/>
          <a:p>
            <a:pPr>
              <a:spcAft>
                <a:spcPts val="600"/>
              </a:spcAft>
            </a:pPr>
            <a:fld id="{081A2BF4-2A61-6E49-8E2C-B40176DA3FED}" type="slidenum">
              <a:rPr lang="en-US"/>
              <a:pPr>
                <a:spcAft>
                  <a:spcPts val="600"/>
                </a:spcAft>
              </a:pPr>
              <a:t>35</a:t>
            </a:fld>
            <a:endParaRPr lang="en-US"/>
          </a:p>
        </p:txBody>
      </p:sp>
      <p:pic>
        <p:nvPicPr>
          <p:cNvPr id="39" name="Picture 38" descr="A picture containing text, clipart, dishware&#10;&#10;Description automatically generated">
            <a:extLst>
              <a:ext uri="{FF2B5EF4-FFF2-40B4-BE49-F238E27FC236}">
                <a16:creationId xmlns:a16="http://schemas.microsoft.com/office/drawing/2014/main" id="{3161728A-0998-E442-88EE-7735224691D8}"/>
              </a:ext>
            </a:extLst>
          </p:cNvPr>
          <p:cNvPicPr/>
          <p:nvPr/>
        </p:nvPicPr>
        <p:blipFill rotWithShape="1">
          <a:blip r:embed="rId3"/>
          <a:srcRect t="49" r="1" b="1"/>
          <a:stretch/>
        </p:blipFill>
        <p:spPr>
          <a:xfrm>
            <a:off x="9882949" y="226904"/>
            <a:ext cx="1812132" cy="850446"/>
          </a:xfrm>
          <a:prstGeom prst="rect">
            <a:avLst/>
          </a:prstGeom>
        </p:spPr>
      </p:pic>
      <p:sp>
        <p:nvSpPr>
          <p:cNvPr id="10" name="Subtitle 2">
            <a:extLst>
              <a:ext uri="{FF2B5EF4-FFF2-40B4-BE49-F238E27FC236}">
                <a16:creationId xmlns:a16="http://schemas.microsoft.com/office/drawing/2014/main" id="{8968B500-6F98-8940-A06A-A9D4CC0A5901}"/>
              </a:ext>
            </a:extLst>
          </p:cNvPr>
          <p:cNvSpPr>
            <a:spLocks noGrp="1"/>
          </p:cNvSpPr>
          <p:nvPr>
            <p:ph idx="1"/>
          </p:nvPr>
        </p:nvSpPr>
        <p:spPr>
          <a:xfrm>
            <a:off x="396153" y="1693550"/>
            <a:ext cx="10095963" cy="4182489"/>
          </a:xfrm>
        </p:spPr>
        <p:txBody>
          <a:bodyPr>
            <a:normAutofit/>
          </a:bodyPr>
          <a:lstStyle/>
          <a:p>
            <a:pPr marL="0" indent="0" algn="r">
              <a:buNone/>
            </a:pPr>
            <a:r>
              <a:rPr lang="en-US" altLang="en-US">
                <a:effectLst>
                  <a:outerShdw blurRad="38100" dist="38100" dir="2700000" algn="tl">
                    <a:srgbClr val="000000">
                      <a:alpha val="43137"/>
                    </a:srgbClr>
                  </a:outerShdw>
                </a:effectLst>
              </a:rPr>
              <a:t>                                                      </a:t>
            </a:r>
          </a:p>
          <a:p>
            <a:pPr>
              <a:defRPr/>
            </a:pPr>
            <a:r>
              <a:rPr lang="en-US" altLang="en-US" sz="2000">
                <a:solidFill>
                  <a:srgbClr val="333333"/>
                </a:solidFill>
                <a:latin typeface="OpenSans-Regular"/>
              </a:rPr>
              <a:t>IAQ-cpr’s system will fully integrate with the facility’s existing building management system (BMS).</a:t>
            </a:r>
          </a:p>
          <a:p>
            <a:pPr marL="0" indent="0">
              <a:buNone/>
              <a:defRPr/>
            </a:pPr>
            <a:endParaRPr lang="en-US" altLang="en-US" sz="700">
              <a:solidFill>
                <a:srgbClr val="333333"/>
              </a:solidFill>
              <a:latin typeface="OpenSans-Regular"/>
            </a:endParaRPr>
          </a:p>
          <a:p>
            <a:pPr>
              <a:defRPr/>
            </a:pPr>
            <a:r>
              <a:rPr lang="en-US" altLang="en-US" sz="2000"/>
              <a:t>The system (positive and negative ion generators, sensing group, controller) change ion modulation based on dynamic conditions.</a:t>
            </a:r>
          </a:p>
          <a:p>
            <a:pPr>
              <a:defRPr/>
            </a:pPr>
            <a:endParaRPr lang="en-US" altLang="en-US" sz="700"/>
          </a:p>
          <a:p>
            <a:pPr>
              <a:defRPr/>
            </a:pPr>
            <a:r>
              <a:rPr lang="en-US" altLang="en-US" sz="2000"/>
              <a:t>The regulated ionization set meets UL2998 standards, through built in safeties.</a:t>
            </a:r>
          </a:p>
          <a:p>
            <a:pPr>
              <a:defRPr/>
            </a:pPr>
            <a:endParaRPr lang="en-US" altLang="en-US" sz="700"/>
          </a:p>
          <a:p>
            <a:pPr>
              <a:defRPr/>
            </a:pPr>
            <a:r>
              <a:rPr lang="en-US" altLang="en-US" sz="2000"/>
              <a:t>The regulated ionization eliminates the risk of ozone production by ensuring operation below 11.9 volts.</a:t>
            </a:r>
          </a:p>
          <a:p>
            <a:pPr marL="0" indent="0">
              <a:buFontTx/>
              <a:buNone/>
              <a:defRPr/>
            </a:pPr>
            <a:endParaRPr lang="en-US" altLang="en-US" sz="3200"/>
          </a:p>
          <a:p>
            <a:endParaRPr lang="en-US" sz="3200">
              <a:solidFill>
                <a:srgbClr val="333333"/>
              </a:solidFill>
              <a:latin typeface="+mj-lt"/>
            </a:endParaRPr>
          </a:p>
          <a:p>
            <a:pPr>
              <a:defRPr/>
            </a:pPr>
            <a:endParaRPr lang="en-US" sz="2400">
              <a:solidFill>
                <a:srgbClr val="333333"/>
              </a:solidFill>
              <a:latin typeface="OpenSans-Regular"/>
            </a:endParaRPr>
          </a:p>
          <a:p>
            <a:pPr marL="0" indent="0">
              <a:buFontTx/>
              <a:buNone/>
              <a:defRPr/>
            </a:pPr>
            <a:endParaRPr lang="en-US" sz="1600">
              <a:solidFill>
                <a:srgbClr val="333333"/>
              </a:solidFill>
              <a:latin typeface="OpenSans-Regular"/>
            </a:endParaRPr>
          </a:p>
          <a:p>
            <a:pPr marL="0" indent="0">
              <a:buNone/>
              <a:defRPr/>
            </a:pPr>
            <a:endParaRPr lang="en-US" sz="3200"/>
          </a:p>
          <a:p>
            <a:pPr marL="568325" indent="-220663" eaLnBrk="1" hangingPunct="1">
              <a:spcBef>
                <a:spcPct val="20000"/>
              </a:spcBef>
              <a:buFontTx/>
              <a:buChar char="•"/>
              <a:defRPr/>
            </a:pPr>
            <a:endParaRPr lang="en-US">
              <a:cs typeface="Arial" panose="020B0604020202020204" pitchFamily="34" charset="0"/>
            </a:endParaRPr>
          </a:p>
        </p:txBody>
      </p:sp>
      <p:pic>
        <p:nvPicPr>
          <p:cNvPr id="8" name="Picture 49">
            <a:extLst>
              <a:ext uri="{FF2B5EF4-FFF2-40B4-BE49-F238E27FC236}">
                <a16:creationId xmlns:a16="http://schemas.microsoft.com/office/drawing/2014/main" id="{7B6962DE-7314-438F-9992-E58D8EA33BAC}"/>
              </a:ext>
            </a:extLst>
          </p:cNvPr>
          <p:cNvPicPr>
            <a:picLocks noChangeAspect="1"/>
          </p:cNvPicPr>
          <p:nvPr/>
        </p:nvPicPr>
        <p:blipFill>
          <a:blip r:embed="rId4"/>
          <a:stretch>
            <a:fillRect/>
          </a:stretch>
        </p:blipFill>
        <p:spPr>
          <a:xfrm>
            <a:off x="-8313" y="6245988"/>
            <a:ext cx="12200313" cy="612648"/>
          </a:xfrm>
          <a:prstGeom prst="rect">
            <a:avLst/>
          </a:prstGeom>
        </p:spPr>
      </p:pic>
      <p:pic>
        <p:nvPicPr>
          <p:cNvPr id="9" name="Picture 55" descr="Logo&#10;&#10;Description automatically generated with medium confidence">
            <a:extLst>
              <a:ext uri="{FF2B5EF4-FFF2-40B4-BE49-F238E27FC236}">
                <a16:creationId xmlns:a16="http://schemas.microsoft.com/office/drawing/2014/main" id="{0BF6641D-89E4-4F01-9D99-68FAE754C070}"/>
              </a:ext>
            </a:extLst>
          </p:cNvPr>
          <p:cNvPicPr>
            <a:picLocks noChangeAspect="1"/>
          </p:cNvPicPr>
          <p:nvPr/>
        </p:nvPicPr>
        <p:blipFill>
          <a:blip r:embed="rId5"/>
          <a:stretch>
            <a:fillRect/>
          </a:stretch>
        </p:blipFill>
        <p:spPr>
          <a:xfrm>
            <a:off x="208067" y="6457764"/>
            <a:ext cx="2102367" cy="274320"/>
          </a:xfrm>
          <a:prstGeom prst="rect">
            <a:avLst/>
          </a:prstGeom>
        </p:spPr>
      </p:pic>
      <p:pic>
        <p:nvPicPr>
          <p:cNvPr id="11" name="Picture 57" descr="Logo&#10;&#10;Description automatically generated">
            <a:extLst>
              <a:ext uri="{FF2B5EF4-FFF2-40B4-BE49-F238E27FC236}">
                <a16:creationId xmlns:a16="http://schemas.microsoft.com/office/drawing/2014/main" id="{96412A76-D738-4CA7-8004-ADFD3EB2666F}"/>
              </a:ext>
            </a:extLst>
          </p:cNvPr>
          <p:cNvPicPr>
            <a:picLocks noChangeAspect="1"/>
          </p:cNvPicPr>
          <p:nvPr/>
        </p:nvPicPr>
        <p:blipFill>
          <a:blip r:embed="rId6"/>
          <a:stretch>
            <a:fillRect/>
          </a:stretch>
        </p:blipFill>
        <p:spPr>
          <a:xfrm>
            <a:off x="3549167" y="6371158"/>
            <a:ext cx="1247158" cy="391964"/>
          </a:xfrm>
          <a:prstGeom prst="rect">
            <a:avLst/>
          </a:prstGeom>
        </p:spPr>
      </p:pic>
      <p:pic>
        <p:nvPicPr>
          <p:cNvPr id="12" name="Picture 59" descr="Logo, company name&#10;&#10;Description automatically generated">
            <a:extLst>
              <a:ext uri="{FF2B5EF4-FFF2-40B4-BE49-F238E27FC236}">
                <a16:creationId xmlns:a16="http://schemas.microsoft.com/office/drawing/2014/main" id="{B24A7761-5219-4E61-BADF-C4508220F166}"/>
              </a:ext>
            </a:extLst>
          </p:cNvPr>
          <p:cNvPicPr>
            <a:picLocks noChangeAspect="1"/>
          </p:cNvPicPr>
          <p:nvPr/>
        </p:nvPicPr>
        <p:blipFill rotWithShape="1">
          <a:blip r:embed="rId7"/>
          <a:srcRect t="18143" b="34286"/>
          <a:stretch/>
        </p:blipFill>
        <p:spPr>
          <a:xfrm>
            <a:off x="2415610" y="6302414"/>
            <a:ext cx="1003118" cy="477198"/>
          </a:xfrm>
          <a:prstGeom prst="rect">
            <a:avLst/>
          </a:prstGeom>
        </p:spPr>
      </p:pic>
      <p:pic>
        <p:nvPicPr>
          <p:cNvPr id="14" name="Picture 6">
            <a:extLst>
              <a:ext uri="{FF2B5EF4-FFF2-40B4-BE49-F238E27FC236}">
                <a16:creationId xmlns:a16="http://schemas.microsoft.com/office/drawing/2014/main" id="{A9B803E1-9649-4A29-84F9-0E95C1BB5491}"/>
              </a:ext>
            </a:extLst>
          </p:cNvPr>
          <p:cNvPicPr>
            <a:picLocks noChangeAspect="1"/>
          </p:cNvPicPr>
          <p:nvPr/>
        </p:nvPicPr>
        <p:blipFill>
          <a:blip r:embed="rId8"/>
          <a:srcRect/>
          <a:stretch/>
        </p:blipFill>
        <p:spPr>
          <a:xfrm>
            <a:off x="10737666" y="6347532"/>
            <a:ext cx="1259426" cy="409559"/>
          </a:xfrm>
          <a:prstGeom prst="rect">
            <a:avLst/>
          </a:prstGeom>
        </p:spPr>
      </p:pic>
    </p:spTree>
    <p:extLst>
      <p:ext uri="{BB962C8B-B14F-4D97-AF65-F5344CB8AC3E}">
        <p14:creationId xmlns:p14="http://schemas.microsoft.com/office/powerpoint/2010/main" val="1133253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D750F5-5D7B-DA4F-9B06-E7B1F5296216}"/>
              </a:ext>
            </a:extLst>
          </p:cNvPr>
          <p:cNvPicPr>
            <a:picLocks noChangeAspect="1"/>
          </p:cNvPicPr>
          <p:nvPr/>
        </p:nvPicPr>
        <p:blipFill>
          <a:blip r:embed="rId2"/>
          <a:stretch>
            <a:fillRect/>
          </a:stretch>
        </p:blipFill>
        <p:spPr>
          <a:xfrm>
            <a:off x="287935" y="1588773"/>
            <a:ext cx="10312400" cy="876300"/>
          </a:xfrm>
          <a:prstGeom prst="rect">
            <a:avLst/>
          </a:prstGeom>
        </p:spPr>
      </p:pic>
      <p:sp>
        <p:nvSpPr>
          <p:cNvPr id="2" name="Title 1">
            <a:extLst>
              <a:ext uri="{FF2B5EF4-FFF2-40B4-BE49-F238E27FC236}">
                <a16:creationId xmlns:a16="http://schemas.microsoft.com/office/drawing/2014/main" id="{6477DF71-70C4-E94C-8EB4-C7CE26D990B8}"/>
              </a:ext>
            </a:extLst>
          </p:cNvPr>
          <p:cNvSpPr>
            <a:spLocks noGrp="1"/>
          </p:cNvSpPr>
          <p:nvPr>
            <p:ph type="title"/>
          </p:nvPr>
        </p:nvSpPr>
        <p:spPr>
          <a:xfrm>
            <a:off x="287935" y="365759"/>
            <a:ext cx="9256898" cy="921467"/>
          </a:xfrm>
        </p:spPr>
        <p:txBody>
          <a:bodyPr anchor="b">
            <a:noAutofit/>
          </a:bodyPr>
          <a:lstStyle/>
          <a:p>
            <a:r>
              <a:rPr lang="en-US" sz="4000" b="1">
                <a:solidFill>
                  <a:srgbClr val="626465"/>
                </a:solidFill>
                <a:latin typeface="Arial" panose="020B0604020202020204" pitchFamily="34" charset="0"/>
                <a:cs typeface="Arial" panose="020B0604020202020204" pitchFamily="34" charset="0"/>
              </a:rPr>
              <a:t>IAQ Cold Plasma Regulation System</a:t>
            </a:r>
          </a:p>
        </p:txBody>
      </p:sp>
      <p:sp>
        <p:nvSpPr>
          <p:cNvPr id="7" name="Slide Number Placeholder 6">
            <a:extLst>
              <a:ext uri="{FF2B5EF4-FFF2-40B4-BE49-F238E27FC236}">
                <a16:creationId xmlns:a16="http://schemas.microsoft.com/office/drawing/2014/main" id="{5826BEF5-6CE5-C44A-8F89-C0CB7E5271DD}"/>
              </a:ext>
            </a:extLst>
          </p:cNvPr>
          <p:cNvSpPr>
            <a:spLocks noGrp="1"/>
          </p:cNvSpPr>
          <p:nvPr>
            <p:ph type="sldNum" sz="quarter" idx="12"/>
          </p:nvPr>
        </p:nvSpPr>
        <p:spPr>
          <a:xfrm>
            <a:off x="8610600" y="6492240"/>
            <a:ext cx="2743200" cy="365125"/>
          </a:xfrm>
        </p:spPr>
        <p:txBody>
          <a:bodyPr>
            <a:normAutofit/>
          </a:bodyPr>
          <a:lstStyle/>
          <a:p>
            <a:pPr>
              <a:spcAft>
                <a:spcPts val="600"/>
              </a:spcAft>
            </a:pPr>
            <a:fld id="{081A2BF4-2A61-6E49-8E2C-B40176DA3FED}" type="slidenum">
              <a:rPr lang="en-US"/>
              <a:pPr>
                <a:spcAft>
                  <a:spcPts val="600"/>
                </a:spcAft>
              </a:pPr>
              <a:t>36</a:t>
            </a:fld>
            <a:endParaRPr lang="en-US"/>
          </a:p>
        </p:txBody>
      </p:sp>
      <p:pic>
        <p:nvPicPr>
          <p:cNvPr id="39" name="Picture 38" descr="A picture containing text, clipart, dishware&#10;&#10;Description automatically generated">
            <a:extLst>
              <a:ext uri="{FF2B5EF4-FFF2-40B4-BE49-F238E27FC236}">
                <a16:creationId xmlns:a16="http://schemas.microsoft.com/office/drawing/2014/main" id="{3161728A-0998-E442-88EE-7735224691D8}"/>
              </a:ext>
            </a:extLst>
          </p:cNvPr>
          <p:cNvPicPr/>
          <p:nvPr/>
        </p:nvPicPr>
        <p:blipFill rotWithShape="1">
          <a:blip r:embed="rId3"/>
          <a:srcRect t="49" r="1" b="1"/>
          <a:stretch/>
        </p:blipFill>
        <p:spPr>
          <a:xfrm>
            <a:off x="9882949" y="226904"/>
            <a:ext cx="1812132" cy="850446"/>
          </a:xfrm>
          <a:prstGeom prst="rect">
            <a:avLst/>
          </a:prstGeom>
        </p:spPr>
      </p:pic>
      <p:grpSp>
        <p:nvGrpSpPr>
          <p:cNvPr id="9" name="Group 8">
            <a:extLst>
              <a:ext uri="{FF2B5EF4-FFF2-40B4-BE49-F238E27FC236}">
                <a16:creationId xmlns:a16="http://schemas.microsoft.com/office/drawing/2014/main" id="{5CF52BEF-901D-6949-889B-FD5583D303AC}"/>
              </a:ext>
            </a:extLst>
          </p:cNvPr>
          <p:cNvGrpSpPr/>
          <p:nvPr/>
        </p:nvGrpSpPr>
        <p:grpSpPr>
          <a:xfrm>
            <a:off x="445907" y="1974404"/>
            <a:ext cx="8633346" cy="4334169"/>
            <a:chOff x="445907" y="1974404"/>
            <a:chExt cx="8633346" cy="4334169"/>
          </a:xfrm>
        </p:grpSpPr>
        <p:pic>
          <p:nvPicPr>
            <p:cNvPr id="10" name="id-6F3D31F1-708D-4FF6-8F54-A6C47EBEE247">
              <a:extLst>
                <a:ext uri="{FF2B5EF4-FFF2-40B4-BE49-F238E27FC236}">
                  <a16:creationId xmlns:a16="http://schemas.microsoft.com/office/drawing/2014/main" id="{A12EB06F-1827-1A4A-9863-7F199F07FB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310434" y="4454514"/>
              <a:ext cx="1969703" cy="1854059"/>
            </a:xfrm>
            <a:prstGeom prst="rect">
              <a:avLst/>
            </a:prstGeom>
            <a:noFill/>
            <a:ln>
              <a:noFill/>
            </a:ln>
          </p:spPr>
        </p:pic>
        <p:pic>
          <p:nvPicPr>
            <p:cNvPr id="12" name="id-6F3D31F1-708D-4FF6-8F54-A6C47EBEE247">
              <a:extLst>
                <a:ext uri="{FF2B5EF4-FFF2-40B4-BE49-F238E27FC236}">
                  <a16:creationId xmlns:a16="http://schemas.microsoft.com/office/drawing/2014/main" id="{BB7DB90A-3B73-5F47-932F-95BD46C139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5907" y="4420142"/>
              <a:ext cx="1969703" cy="1854059"/>
            </a:xfrm>
            <a:prstGeom prst="rect">
              <a:avLst/>
            </a:prstGeom>
            <a:noFill/>
            <a:ln>
              <a:noFill/>
            </a:ln>
          </p:spPr>
        </p:pic>
        <p:pic>
          <p:nvPicPr>
            <p:cNvPr id="14" name="id-354CA133-A091-49E4-AA26-FEFE3723C156">
              <a:extLst>
                <a:ext uri="{FF2B5EF4-FFF2-40B4-BE49-F238E27FC236}">
                  <a16:creationId xmlns:a16="http://schemas.microsoft.com/office/drawing/2014/main" id="{DE29B9CA-E70F-7A40-90C0-18FD3A26639B}"/>
                </a:ext>
              </a:extLst>
            </p:cNvPr>
            <p:cNvPicPr>
              <a:picLocks noChangeAspect="1" noChangeArrowheads="1"/>
            </p:cNvPicPr>
            <p:nvPr/>
          </p:nvPicPr>
          <p:blipFill>
            <a:blip r:embed="rId5"/>
            <a:srcRect/>
            <a:stretch/>
          </p:blipFill>
          <p:spPr bwMode="auto">
            <a:xfrm rot="5400000">
              <a:off x="3595427" y="2355718"/>
              <a:ext cx="1854058" cy="13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triped Right Arrow 15">
              <a:extLst>
                <a:ext uri="{FF2B5EF4-FFF2-40B4-BE49-F238E27FC236}">
                  <a16:creationId xmlns:a16="http://schemas.microsoft.com/office/drawing/2014/main" id="{4A0329FB-9B53-4A44-8D85-54EF13BD3DAE}"/>
                </a:ext>
              </a:extLst>
            </p:cNvPr>
            <p:cNvSpPr/>
            <p:nvPr/>
          </p:nvSpPr>
          <p:spPr>
            <a:xfrm rot="2239406">
              <a:off x="5281102" y="3193508"/>
              <a:ext cx="1097527" cy="62630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triped Right Arrow 16">
              <a:extLst>
                <a:ext uri="{FF2B5EF4-FFF2-40B4-BE49-F238E27FC236}">
                  <a16:creationId xmlns:a16="http://schemas.microsoft.com/office/drawing/2014/main" id="{BA573915-BA25-8A41-B0AB-8AFB6CA0A631}"/>
                </a:ext>
              </a:extLst>
            </p:cNvPr>
            <p:cNvSpPr/>
            <p:nvPr/>
          </p:nvSpPr>
          <p:spPr>
            <a:xfrm rot="10244765">
              <a:off x="4269890" y="5073208"/>
              <a:ext cx="1519505" cy="62630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triped Right Arrow 17">
              <a:extLst>
                <a:ext uri="{FF2B5EF4-FFF2-40B4-BE49-F238E27FC236}">
                  <a16:creationId xmlns:a16="http://schemas.microsoft.com/office/drawing/2014/main" id="{FF7BD346-5F7D-9B4F-AB28-99CF4764A121}"/>
                </a:ext>
              </a:extLst>
            </p:cNvPr>
            <p:cNvSpPr/>
            <p:nvPr/>
          </p:nvSpPr>
          <p:spPr>
            <a:xfrm rot="19002780">
              <a:off x="2285735" y="2926502"/>
              <a:ext cx="1519505" cy="62630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CEF8FCE-C8A7-E847-9C97-B4C26FC05D1A}"/>
                </a:ext>
              </a:extLst>
            </p:cNvPr>
            <p:cNvSpPr txBox="1"/>
            <p:nvPr/>
          </p:nvSpPr>
          <p:spPr>
            <a:xfrm>
              <a:off x="6210778" y="1974404"/>
              <a:ext cx="2512511" cy="1815882"/>
            </a:xfrm>
            <a:prstGeom prst="rect">
              <a:avLst/>
            </a:prstGeom>
            <a:noFill/>
          </p:spPr>
          <p:txBody>
            <a:bodyPr wrap="square" rtlCol="0">
              <a:spAutoFit/>
            </a:bodyPr>
            <a:lstStyle/>
            <a:p>
              <a:r>
                <a:rPr lang="en-US" sz="1600"/>
                <a:t>Sensing Group</a:t>
              </a:r>
            </a:p>
            <a:p>
              <a:pPr marL="285750" indent="-285750">
                <a:buFont typeface="Arial" panose="020B0604020202020204" pitchFamily="34" charset="0"/>
                <a:buChar char="•"/>
              </a:pPr>
              <a:r>
                <a:rPr lang="en-US" sz="1600"/>
                <a:t>Ion Counter</a:t>
              </a:r>
            </a:p>
            <a:p>
              <a:pPr marL="285750" indent="-285750">
                <a:buFont typeface="Arial" panose="020B0604020202020204" pitchFamily="34" charset="0"/>
                <a:buChar char="•"/>
              </a:pPr>
              <a:r>
                <a:rPr lang="en-US" sz="1600"/>
                <a:t>Air Flow Sensor</a:t>
              </a:r>
            </a:p>
            <a:p>
              <a:pPr marL="285750" indent="-285750">
                <a:buFont typeface="Arial" panose="020B0604020202020204" pitchFamily="34" charset="0"/>
                <a:buChar char="•"/>
              </a:pPr>
              <a:r>
                <a:rPr lang="en-US" sz="1600"/>
                <a:t>Particulate Matter</a:t>
              </a:r>
            </a:p>
            <a:p>
              <a:pPr marL="285750" indent="-285750">
                <a:buFont typeface="Arial" panose="020B0604020202020204" pitchFamily="34" charset="0"/>
                <a:buChar char="•"/>
              </a:pPr>
              <a:r>
                <a:rPr lang="en-US" sz="1600"/>
                <a:t>Temperature</a:t>
              </a:r>
            </a:p>
            <a:p>
              <a:pPr marL="285750" indent="-285750">
                <a:buFont typeface="Arial" panose="020B0604020202020204" pitchFamily="34" charset="0"/>
                <a:buChar char="•"/>
              </a:pPr>
              <a:r>
                <a:rPr lang="en-US" sz="1600"/>
                <a:t>Humidity</a:t>
              </a:r>
            </a:p>
            <a:p>
              <a:r>
                <a:rPr lang="en-US" sz="1600"/>
                <a:t> </a:t>
              </a:r>
            </a:p>
          </p:txBody>
        </p:sp>
        <p:sp>
          <p:nvSpPr>
            <p:cNvPr id="20" name="TextBox 19">
              <a:extLst>
                <a:ext uri="{FF2B5EF4-FFF2-40B4-BE49-F238E27FC236}">
                  <a16:creationId xmlns:a16="http://schemas.microsoft.com/office/drawing/2014/main" id="{71BC5BFB-C24F-6448-8A80-5695F7194E84}"/>
                </a:ext>
              </a:extLst>
            </p:cNvPr>
            <p:cNvSpPr txBox="1"/>
            <p:nvPr/>
          </p:nvSpPr>
          <p:spPr>
            <a:xfrm>
              <a:off x="659608" y="3761077"/>
              <a:ext cx="2512511" cy="1077218"/>
            </a:xfrm>
            <a:prstGeom prst="rect">
              <a:avLst/>
            </a:prstGeom>
            <a:noFill/>
          </p:spPr>
          <p:txBody>
            <a:bodyPr wrap="square" rtlCol="0">
              <a:spAutoFit/>
            </a:bodyPr>
            <a:lstStyle/>
            <a:p>
              <a:r>
                <a:rPr lang="en-US" sz="1600"/>
                <a:t>Variable Output </a:t>
              </a:r>
            </a:p>
            <a:p>
              <a:pPr marL="285750" indent="-285750">
                <a:buFont typeface="Arial" panose="020B0604020202020204" pitchFamily="34" charset="0"/>
                <a:buChar char="•"/>
              </a:pPr>
              <a:r>
                <a:rPr lang="en-US" sz="1600"/>
                <a:t>Positive Ion Generator</a:t>
              </a:r>
            </a:p>
            <a:p>
              <a:pPr marL="285750" indent="-285750">
                <a:buFont typeface="Arial" panose="020B0604020202020204" pitchFamily="34" charset="0"/>
                <a:buChar char="•"/>
              </a:pPr>
              <a:r>
                <a:rPr lang="en-US" sz="1600"/>
                <a:t>Negative Ion Generator</a:t>
              </a:r>
            </a:p>
            <a:p>
              <a:r>
                <a:rPr lang="en-US" sz="1600"/>
                <a:t> </a:t>
              </a:r>
            </a:p>
          </p:txBody>
        </p:sp>
        <p:sp>
          <p:nvSpPr>
            <p:cNvPr id="21" name="TextBox 20">
              <a:extLst>
                <a:ext uri="{FF2B5EF4-FFF2-40B4-BE49-F238E27FC236}">
                  <a16:creationId xmlns:a16="http://schemas.microsoft.com/office/drawing/2014/main" id="{AF7A9A82-ABA9-6B40-9AB6-55FD82C07472}"/>
                </a:ext>
              </a:extLst>
            </p:cNvPr>
            <p:cNvSpPr txBox="1"/>
            <p:nvPr/>
          </p:nvSpPr>
          <p:spPr>
            <a:xfrm>
              <a:off x="7901074" y="4772802"/>
              <a:ext cx="1178179" cy="338554"/>
            </a:xfrm>
            <a:prstGeom prst="rect">
              <a:avLst/>
            </a:prstGeom>
            <a:noFill/>
          </p:spPr>
          <p:txBody>
            <a:bodyPr wrap="square" rtlCol="0">
              <a:spAutoFit/>
            </a:bodyPr>
            <a:lstStyle/>
            <a:p>
              <a:r>
                <a:rPr lang="en-US" sz="1600"/>
                <a:t>Controller</a:t>
              </a:r>
            </a:p>
          </p:txBody>
        </p:sp>
      </p:grpSp>
      <p:sp>
        <p:nvSpPr>
          <p:cNvPr id="5" name="TextBox 4">
            <a:extLst>
              <a:ext uri="{FF2B5EF4-FFF2-40B4-BE49-F238E27FC236}">
                <a16:creationId xmlns:a16="http://schemas.microsoft.com/office/drawing/2014/main" id="{1BB7E608-8B13-9A4B-B00A-3711F06B31AD}"/>
              </a:ext>
            </a:extLst>
          </p:cNvPr>
          <p:cNvSpPr txBox="1"/>
          <p:nvPr/>
        </p:nvSpPr>
        <p:spPr>
          <a:xfrm>
            <a:off x="9079253" y="3031109"/>
            <a:ext cx="2384796" cy="923330"/>
          </a:xfrm>
          <a:prstGeom prst="rect">
            <a:avLst/>
          </a:prstGeom>
          <a:solidFill>
            <a:schemeClr val="accent1">
              <a:lumMod val="20000"/>
              <a:lumOff val="80000"/>
            </a:schemeClr>
          </a:solidFill>
        </p:spPr>
        <p:txBody>
          <a:bodyPr wrap="square" rtlCol="0">
            <a:spAutoFit/>
          </a:bodyPr>
          <a:lstStyle/>
          <a:p>
            <a:pPr algn="ctr"/>
            <a:r>
              <a:rPr lang="en-US" b="1" i="1"/>
              <a:t>Sensing and control for repeatable and consistent IAQ </a:t>
            </a:r>
          </a:p>
        </p:txBody>
      </p:sp>
      <p:pic>
        <p:nvPicPr>
          <p:cNvPr id="3" name="Picture 2">
            <a:extLst>
              <a:ext uri="{FF2B5EF4-FFF2-40B4-BE49-F238E27FC236}">
                <a16:creationId xmlns:a16="http://schemas.microsoft.com/office/drawing/2014/main" id="{EF9616B3-C3C5-A54A-864D-C613D1660F8B}"/>
              </a:ext>
            </a:extLst>
          </p:cNvPr>
          <p:cNvPicPr>
            <a:picLocks noChangeAspect="1"/>
          </p:cNvPicPr>
          <p:nvPr/>
        </p:nvPicPr>
        <p:blipFill>
          <a:blip r:embed="rId6"/>
          <a:stretch>
            <a:fillRect/>
          </a:stretch>
        </p:blipFill>
        <p:spPr>
          <a:xfrm>
            <a:off x="6116270" y="3988532"/>
            <a:ext cx="1694353" cy="2055815"/>
          </a:xfrm>
          <a:prstGeom prst="rect">
            <a:avLst/>
          </a:prstGeom>
        </p:spPr>
      </p:pic>
      <p:pic>
        <p:nvPicPr>
          <p:cNvPr id="22" name="Picture 49">
            <a:extLst>
              <a:ext uri="{FF2B5EF4-FFF2-40B4-BE49-F238E27FC236}">
                <a16:creationId xmlns:a16="http://schemas.microsoft.com/office/drawing/2014/main" id="{DCCEA258-A961-4D5F-AE61-A5B89CA7BA83}"/>
              </a:ext>
            </a:extLst>
          </p:cNvPr>
          <p:cNvPicPr>
            <a:picLocks noChangeAspect="1"/>
          </p:cNvPicPr>
          <p:nvPr/>
        </p:nvPicPr>
        <p:blipFill>
          <a:blip r:embed="rId7"/>
          <a:stretch>
            <a:fillRect/>
          </a:stretch>
        </p:blipFill>
        <p:spPr>
          <a:xfrm>
            <a:off x="-8313" y="6245988"/>
            <a:ext cx="12200313" cy="612648"/>
          </a:xfrm>
          <a:prstGeom prst="rect">
            <a:avLst/>
          </a:prstGeom>
        </p:spPr>
      </p:pic>
      <p:pic>
        <p:nvPicPr>
          <p:cNvPr id="23" name="Picture 55" descr="Logo&#10;&#10;Description automatically generated with medium confidence">
            <a:extLst>
              <a:ext uri="{FF2B5EF4-FFF2-40B4-BE49-F238E27FC236}">
                <a16:creationId xmlns:a16="http://schemas.microsoft.com/office/drawing/2014/main" id="{AF5F2B5E-D207-488F-9739-9A347FA8AC6B}"/>
              </a:ext>
            </a:extLst>
          </p:cNvPr>
          <p:cNvPicPr>
            <a:picLocks noChangeAspect="1"/>
          </p:cNvPicPr>
          <p:nvPr/>
        </p:nvPicPr>
        <p:blipFill>
          <a:blip r:embed="rId8"/>
          <a:stretch>
            <a:fillRect/>
          </a:stretch>
        </p:blipFill>
        <p:spPr>
          <a:xfrm>
            <a:off x="208067" y="6457764"/>
            <a:ext cx="2102367" cy="274320"/>
          </a:xfrm>
          <a:prstGeom prst="rect">
            <a:avLst/>
          </a:prstGeom>
        </p:spPr>
      </p:pic>
      <p:pic>
        <p:nvPicPr>
          <p:cNvPr id="24" name="Picture 57" descr="Logo&#10;&#10;Description automatically generated">
            <a:extLst>
              <a:ext uri="{FF2B5EF4-FFF2-40B4-BE49-F238E27FC236}">
                <a16:creationId xmlns:a16="http://schemas.microsoft.com/office/drawing/2014/main" id="{06B26E79-F5B6-4B75-A75D-4DE4E157C739}"/>
              </a:ext>
            </a:extLst>
          </p:cNvPr>
          <p:cNvPicPr>
            <a:picLocks noChangeAspect="1"/>
          </p:cNvPicPr>
          <p:nvPr/>
        </p:nvPicPr>
        <p:blipFill>
          <a:blip r:embed="rId9"/>
          <a:stretch>
            <a:fillRect/>
          </a:stretch>
        </p:blipFill>
        <p:spPr>
          <a:xfrm>
            <a:off x="3549167" y="6371158"/>
            <a:ext cx="1247158" cy="391964"/>
          </a:xfrm>
          <a:prstGeom prst="rect">
            <a:avLst/>
          </a:prstGeom>
        </p:spPr>
      </p:pic>
      <p:pic>
        <p:nvPicPr>
          <p:cNvPr id="25" name="Picture 59" descr="Logo, company name&#10;&#10;Description automatically generated">
            <a:extLst>
              <a:ext uri="{FF2B5EF4-FFF2-40B4-BE49-F238E27FC236}">
                <a16:creationId xmlns:a16="http://schemas.microsoft.com/office/drawing/2014/main" id="{C9FA2C5E-124F-4B2C-A7AD-C4EBD41A2874}"/>
              </a:ext>
            </a:extLst>
          </p:cNvPr>
          <p:cNvPicPr>
            <a:picLocks noChangeAspect="1"/>
          </p:cNvPicPr>
          <p:nvPr/>
        </p:nvPicPr>
        <p:blipFill rotWithShape="1">
          <a:blip r:embed="rId10"/>
          <a:srcRect t="18143" b="34286"/>
          <a:stretch/>
        </p:blipFill>
        <p:spPr>
          <a:xfrm>
            <a:off x="2415610" y="6302414"/>
            <a:ext cx="1003118" cy="477198"/>
          </a:xfrm>
          <a:prstGeom prst="rect">
            <a:avLst/>
          </a:prstGeom>
        </p:spPr>
      </p:pic>
      <p:pic>
        <p:nvPicPr>
          <p:cNvPr id="26" name="Picture 6">
            <a:extLst>
              <a:ext uri="{FF2B5EF4-FFF2-40B4-BE49-F238E27FC236}">
                <a16:creationId xmlns:a16="http://schemas.microsoft.com/office/drawing/2014/main" id="{4CEFC565-CA2B-4A50-B82A-42E62AD08819}"/>
              </a:ext>
            </a:extLst>
          </p:cNvPr>
          <p:cNvPicPr>
            <a:picLocks noChangeAspect="1"/>
          </p:cNvPicPr>
          <p:nvPr/>
        </p:nvPicPr>
        <p:blipFill>
          <a:blip r:embed="rId11"/>
          <a:srcRect/>
          <a:stretch/>
        </p:blipFill>
        <p:spPr>
          <a:xfrm>
            <a:off x="10737666" y="6347532"/>
            <a:ext cx="1259426" cy="409559"/>
          </a:xfrm>
          <a:prstGeom prst="rect">
            <a:avLst/>
          </a:prstGeom>
        </p:spPr>
      </p:pic>
    </p:spTree>
    <p:extLst>
      <p:ext uri="{BB962C8B-B14F-4D97-AF65-F5344CB8AC3E}">
        <p14:creationId xmlns:p14="http://schemas.microsoft.com/office/powerpoint/2010/main" val="2053614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D750F5-5D7B-DA4F-9B06-E7B1F5296216}"/>
              </a:ext>
            </a:extLst>
          </p:cNvPr>
          <p:cNvPicPr>
            <a:picLocks noChangeAspect="1"/>
          </p:cNvPicPr>
          <p:nvPr/>
        </p:nvPicPr>
        <p:blipFill>
          <a:blip r:embed="rId2"/>
          <a:stretch>
            <a:fillRect/>
          </a:stretch>
        </p:blipFill>
        <p:spPr>
          <a:xfrm>
            <a:off x="287935" y="1588773"/>
            <a:ext cx="10312400" cy="876300"/>
          </a:xfrm>
          <a:prstGeom prst="rect">
            <a:avLst/>
          </a:prstGeom>
        </p:spPr>
      </p:pic>
      <p:sp>
        <p:nvSpPr>
          <p:cNvPr id="2" name="Title 1">
            <a:extLst>
              <a:ext uri="{FF2B5EF4-FFF2-40B4-BE49-F238E27FC236}">
                <a16:creationId xmlns:a16="http://schemas.microsoft.com/office/drawing/2014/main" id="{6477DF71-70C4-E94C-8EB4-C7CE26D990B8}"/>
              </a:ext>
            </a:extLst>
          </p:cNvPr>
          <p:cNvSpPr>
            <a:spLocks noGrp="1"/>
          </p:cNvSpPr>
          <p:nvPr>
            <p:ph type="title"/>
          </p:nvPr>
        </p:nvSpPr>
        <p:spPr>
          <a:xfrm>
            <a:off x="287935" y="365759"/>
            <a:ext cx="9088294" cy="921467"/>
          </a:xfrm>
        </p:spPr>
        <p:txBody>
          <a:bodyPr anchor="b">
            <a:normAutofit/>
          </a:bodyPr>
          <a:lstStyle/>
          <a:p>
            <a:r>
              <a:rPr lang="en-US" b="1">
                <a:solidFill>
                  <a:srgbClr val="626465"/>
                </a:solidFill>
                <a:latin typeface="Arial" panose="020B0604020202020204" pitchFamily="34" charset="0"/>
                <a:cs typeface="Arial" panose="020B0604020202020204" pitchFamily="34" charset="0"/>
              </a:rPr>
              <a:t>Key Take </a:t>
            </a:r>
            <a:r>
              <a:rPr lang="en-US" b="1" err="1">
                <a:solidFill>
                  <a:srgbClr val="626465"/>
                </a:solidFill>
                <a:latin typeface="Arial" panose="020B0604020202020204" pitchFamily="34" charset="0"/>
                <a:cs typeface="Arial" panose="020B0604020202020204" pitchFamily="34" charset="0"/>
              </a:rPr>
              <a:t>Aways</a:t>
            </a:r>
            <a:endParaRPr lang="en-US" b="1">
              <a:solidFill>
                <a:srgbClr val="626465"/>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5826BEF5-6CE5-C44A-8F89-C0CB7E5271DD}"/>
              </a:ext>
            </a:extLst>
          </p:cNvPr>
          <p:cNvSpPr>
            <a:spLocks noGrp="1"/>
          </p:cNvSpPr>
          <p:nvPr>
            <p:ph type="sldNum" sz="quarter" idx="12"/>
          </p:nvPr>
        </p:nvSpPr>
        <p:spPr>
          <a:xfrm>
            <a:off x="8610600" y="6492240"/>
            <a:ext cx="2743200" cy="365125"/>
          </a:xfrm>
        </p:spPr>
        <p:txBody>
          <a:bodyPr>
            <a:normAutofit/>
          </a:bodyPr>
          <a:lstStyle/>
          <a:p>
            <a:pPr>
              <a:spcAft>
                <a:spcPts val="600"/>
              </a:spcAft>
            </a:pPr>
            <a:fld id="{081A2BF4-2A61-6E49-8E2C-B40176DA3FED}" type="slidenum">
              <a:rPr lang="en-US"/>
              <a:pPr>
                <a:spcAft>
                  <a:spcPts val="600"/>
                </a:spcAft>
              </a:pPr>
              <a:t>37</a:t>
            </a:fld>
            <a:endParaRPr lang="en-US"/>
          </a:p>
        </p:txBody>
      </p:sp>
      <p:pic>
        <p:nvPicPr>
          <p:cNvPr id="39" name="Picture 38" descr="A picture containing text, clipart, dishware&#10;&#10;Description automatically generated">
            <a:extLst>
              <a:ext uri="{FF2B5EF4-FFF2-40B4-BE49-F238E27FC236}">
                <a16:creationId xmlns:a16="http://schemas.microsoft.com/office/drawing/2014/main" id="{3161728A-0998-E442-88EE-7735224691D8}"/>
              </a:ext>
            </a:extLst>
          </p:cNvPr>
          <p:cNvPicPr/>
          <p:nvPr/>
        </p:nvPicPr>
        <p:blipFill rotWithShape="1">
          <a:blip r:embed="rId3"/>
          <a:srcRect t="49" r="1" b="1"/>
          <a:stretch/>
        </p:blipFill>
        <p:spPr>
          <a:xfrm>
            <a:off x="9882949" y="226904"/>
            <a:ext cx="1812132" cy="850446"/>
          </a:xfrm>
          <a:prstGeom prst="rect">
            <a:avLst/>
          </a:prstGeom>
        </p:spPr>
      </p:pic>
      <p:sp>
        <p:nvSpPr>
          <p:cNvPr id="9" name="Rectangle 8">
            <a:extLst>
              <a:ext uri="{FF2B5EF4-FFF2-40B4-BE49-F238E27FC236}">
                <a16:creationId xmlns:a16="http://schemas.microsoft.com/office/drawing/2014/main" id="{73C955B3-F111-394C-BE31-6E220E1B28BE}"/>
              </a:ext>
            </a:extLst>
          </p:cNvPr>
          <p:cNvSpPr/>
          <p:nvPr/>
        </p:nvSpPr>
        <p:spPr>
          <a:xfrm>
            <a:off x="452431" y="2057529"/>
            <a:ext cx="9983407" cy="3046988"/>
          </a:xfrm>
          <a:prstGeom prst="rect">
            <a:avLst/>
          </a:prstGeom>
        </p:spPr>
        <p:txBody>
          <a:bodyPr wrap="square">
            <a:spAutoFit/>
          </a:bodyPr>
          <a:lstStyle/>
          <a:p>
            <a:pPr marL="285750" indent="-285750">
              <a:buFont typeface="Arial" panose="020B0604020202020204" pitchFamily="34" charset="0"/>
              <a:buChar char="•"/>
            </a:pPr>
            <a:r>
              <a:rPr lang="en-US" altLang="en-US" sz="2400">
                <a:solidFill>
                  <a:srgbClr val="333333"/>
                </a:solidFill>
                <a:latin typeface="Arial" panose="020B0604020202020204" pitchFamily="34" charset="0"/>
                <a:cs typeface="Arial" panose="020B0604020202020204" pitchFamily="34" charset="0"/>
              </a:rPr>
              <a:t>Patented regulated ionization allows for automated control over the conditioned indoor air quality environment</a:t>
            </a:r>
          </a:p>
          <a:p>
            <a:pPr marL="171450" indent="-171450">
              <a:buFont typeface="Arial" panose="020B0604020202020204" pitchFamily="34" charset="0"/>
              <a:buChar char="•"/>
            </a:pPr>
            <a:endParaRPr lang="en-US" altLang="en-US" sz="2400">
              <a:solidFill>
                <a:srgbClr val="333333"/>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en-US" sz="2400">
              <a:solidFill>
                <a:srgbClr val="33333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en-US" sz="2400">
                <a:solidFill>
                  <a:srgbClr val="333333"/>
                </a:solidFill>
                <a:latin typeface="Arial" panose="020B0604020202020204" pitchFamily="34" charset="0"/>
                <a:cs typeface="Arial" panose="020B0604020202020204" pitchFamily="34" charset="0"/>
              </a:rPr>
              <a:t>This is the next generation of ionization</a:t>
            </a:r>
          </a:p>
          <a:p>
            <a:pPr marL="171450" indent="-171450">
              <a:buFont typeface="Arial" panose="020B0604020202020204" pitchFamily="34" charset="0"/>
              <a:buChar char="•"/>
            </a:pPr>
            <a:endParaRPr lang="en-US" altLang="en-US" sz="2400">
              <a:solidFill>
                <a:srgbClr val="333333"/>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en-US" sz="2400">
              <a:solidFill>
                <a:srgbClr val="33333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i="1">
                <a:latin typeface="Arial" panose="020B0604020202020204" pitchFamily="34" charset="0"/>
                <a:ea typeface="Calibri" panose="020F0502020204030204" pitchFamily="34" charset="0"/>
                <a:cs typeface="Arial" panose="020B0604020202020204" pitchFamily="34" charset="0"/>
              </a:rPr>
              <a:t>Ionization led by science: Measure, Analyze, Adjust, Verify</a:t>
            </a:r>
            <a:endParaRPr lang="en-US" altLang="en-US" sz="2400">
              <a:solidFill>
                <a:srgbClr val="333333"/>
              </a:solidFill>
              <a:latin typeface="Arial" panose="020B0604020202020204" pitchFamily="34" charset="0"/>
              <a:cs typeface="Arial" panose="020B0604020202020204" pitchFamily="34" charset="0"/>
            </a:endParaRPr>
          </a:p>
        </p:txBody>
      </p:sp>
      <p:pic>
        <p:nvPicPr>
          <p:cNvPr id="8" name="Picture 49">
            <a:extLst>
              <a:ext uri="{FF2B5EF4-FFF2-40B4-BE49-F238E27FC236}">
                <a16:creationId xmlns:a16="http://schemas.microsoft.com/office/drawing/2014/main" id="{6AB63BC2-4461-4293-B998-9103C01C6ECB}"/>
              </a:ext>
            </a:extLst>
          </p:cNvPr>
          <p:cNvPicPr>
            <a:picLocks noChangeAspect="1"/>
          </p:cNvPicPr>
          <p:nvPr/>
        </p:nvPicPr>
        <p:blipFill>
          <a:blip r:embed="rId4"/>
          <a:stretch>
            <a:fillRect/>
          </a:stretch>
        </p:blipFill>
        <p:spPr>
          <a:xfrm>
            <a:off x="-8313" y="6245988"/>
            <a:ext cx="12200313" cy="612648"/>
          </a:xfrm>
          <a:prstGeom prst="rect">
            <a:avLst/>
          </a:prstGeom>
        </p:spPr>
      </p:pic>
      <p:pic>
        <p:nvPicPr>
          <p:cNvPr id="10" name="Picture 55" descr="Logo&#10;&#10;Description automatically generated with medium confidence">
            <a:extLst>
              <a:ext uri="{FF2B5EF4-FFF2-40B4-BE49-F238E27FC236}">
                <a16:creationId xmlns:a16="http://schemas.microsoft.com/office/drawing/2014/main" id="{2F0E537F-4640-4247-960A-1FC686CBDFB8}"/>
              </a:ext>
            </a:extLst>
          </p:cNvPr>
          <p:cNvPicPr>
            <a:picLocks noChangeAspect="1"/>
          </p:cNvPicPr>
          <p:nvPr/>
        </p:nvPicPr>
        <p:blipFill>
          <a:blip r:embed="rId5"/>
          <a:stretch>
            <a:fillRect/>
          </a:stretch>
        </p:blipFill>
        <p:spPr>
          <a:xfrm>
            <a:off x="208067" y="6457764"/>
            <a:ext cx="2102367" cy="274320"/>
          </a:xfrm>
          <a:prstGeom prst="rect">
            <a:avLst/>
          </a:prstGeom>
        </p:spPr>
      </p:pic>
      <p:pic>
        <p:nvPicPr>
          <p:cNvPr id="11" name="Picture 57" descr="Logo&#10;&#10;Description automatically generated">
            <a:extLst>
              <a:ext uri="{FF2B5EF4-FFF2-40B4-BE49-F238E27FC236}">
                <a16:creationId xmlns:a16="http://schemas.microsoft.com/office/drawing/2014/main" id="{83F7A329-62B9-43CE-B591-41EA38C49B79}"/>
              </a:ext>
            </a:extLst>
          </p:cNvPr>
          <p:cNvPicPr>
            <a:picLocks noChangeAspect="1"/>
          </p:cNvPicPr>
          <p:nvPr/>
        </p:nvPicPr>
        <p:blipFill>
          <a:blip r:embed="rId6"/>
          <a:stretch>
            <a:fillRect/>
          </a:stretch>
        </p:blipFill>
        <p:spPr>
          <a:xfrm>
            <a:off x="3549167" y="6371158"/>
            <a:ext cx="1247158" cy="391964"/>
          </a:xfrm>
          <a:prstGeom prst="rect">
            <a:avLst/>
          </a:prstGeom>
        </p:spPr>
      </p:pic>
      <p:pic>
        <p:nvPicPr>
          <p:cNvPr id="12" name="Picture 59" descr="Logo, company name&#10;&#10;Description automatically generated">
            <a:extLst>
              <a:ext uri="{FF2B5EF4-FFF2-40B4-BE49-F238E27FC236}">
                <a16:creationId xmlns:a16="http://schemas.microsoft.com/office/drawing/2014/main" id="{254E900B-FBAB-482F-9054-790BE46B54CF}"/>
              </a:ext>
            </a:extLst>
          </p:cNvPr>
          <p:cNvPicPr>
            <a:picLocks noChangeAspect="1"/>
          </p:cNvPicPr>
          <p:nvPr/>
        </p:nvPicPr>
        <p:blipFill rotWithShape="1">
          <a:blip r:embed="rId7"/>
          <a:srcRect t="18143" b="34286"/>
          <a:stretch/>
        </p:blipFill>
        <p:spPr>
          <a:xfrm>
            <a:off x="2415610" y="6302414"/>
            <a:ext cx="1003118" cy="477198"/>
          </a:xfrm>
          <a:prstGeom prst="rect">
            <a:avLst/>
          </a:prstGeom>
        </p:spPr>
      </p:pic>
      <p:pic>
        <p:nvPicPr>
          <p:cNvPr id="14" name="Picture 6">
            <a:extLst>
              <a:ext uri="{FF2B5EF4-FFF2-40B4-BE49-F238E27FC236}">
                <a16:creationId xmlns:a16="http://schemas.microsoft.com/office/drawing/2014/main" id="{CAF61626-8779-4587-B41C-1BDD9CDE1C69}"/>
              </a:ext>
            </a:extLst>
          </p:cNvPr>
          <p:cNvPicPr>
            <a:picLocks noChangeAspect="1"/>
          </p:cNvPicPr>
          <p:nvPr/>
        </p:nvPicPr>
        <p:blipFill>
          <a:blip r:embed="rId8"/>
          <a:srcRect/>
          <a:stretch/>
        </p:blipFill>
        <p:spPr>
          <a:xfrm>
            <a:off x="10737666" y="6347532"/>
            <a:ext cx="1259426" cy="409559"/>
          </a:xfrm>
          <a:prstGeom prst="rect">
            <a:avLst/>
          </a:prstGeom>
        </p:spPr>
      </p:pic>
    </p:spTree>
    <p:extLst>
      <p:ext uri="{BB962C8B-B14F-4D97-AF65-F5344CB8AC3E}">
        <p14:creationId xmlns:p14="http://schemas.microsoft.com/office/powerpoint/2010/main" val="2784703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8247E2-E4E0-48CD-A5A2-FE3B527CCDF2}"/>
              </a:ext>
            </a:extLst>
          </p:cNvPr>
          <p:cNvSpPr>
            <a:spLocks noGrp="1"/>
          </p:cNvSpPr>
          <p:nvPr>
            <p:ph type="title"/>
          </p:nvPr>
        </p:nvSpPr>
        <p:spPr>
          <a:xfrm>
            <a:off x="279400" y="104775"/>
            <a:ext cx="11191240" cy="1325563"/>
          </a:xfrm>
        </p:spPr>
        <p:txBody>
          <a:bodyPr>
            <a:normAutofit/>
          </a:bodyPr>
          <a:lstStyle/>
          <a:p>
            <a:r>
              <a:rPr lang="en-US" sz="3000" b="1">
                <a:solidFill>
                  <a:srgbClr val="626465"/>
                </a:solidFill>
                <a:latin typeface="Arial" panose="020B0604020202020204" pitchFamily="34" charset="0"/>
                <a:cs typeface="Arial" panose="020B0604020202020204" pitchFamily="34" charset="0"/>
              </a:rPr>
              <a:t>UVGI – Ultraviolet Germicidal Irradiation</a:t>
            </a:r>
          </a:p>
        </p:txBody>
      </p:sp>
      <p:sp>
        <p:nvSpPr>
          <p:cNvPr id="4" name="Content Placeholder 3">
            <a:extLst>
              <a:ext uri="{FF2B5EF4-FFF2-40B4-BE49-F238E27FC236}">
                <a16:creationId xmlns:a16="http://schemas.microsoft.com/office/drawing/2014/main" id="{341AED7B-3F2D-4AE3-BDF0-C5EFD9D9F44C}"/>
              </a:ext>
            </a:extLst>
          </p:cNvPr>
          <p:cNvSpPr>
            <a:spLocks noGrp="1"/>
          </p:cNvSpPr>
          <p:nvPr>
            <p:ph sz="half" idx="2"/>
          </p:nvPr>
        </p:nvSpPr>
        <p:spPr>
          <a:xfrm>
            <a:off x="593497" y="1430338"/>
            <a:ext cx="5713412" cy="3684588"/>
          </a:xfrm>
        </p:spPr>
        <p:txBody>
          <a:bodyPr vert="horz" lIns="91440" tIns="45720" rIns="91440" bIns="45720" rtlCol="0" anchor="t">
            <a:normAutofit/>
          </a:bodyPr>
          <a:lstStyle/>
          <a:p>
            <a:pPr>
              <a:buSzPct val="120000"/>
              <a:defRPr/>
            </a:pPr>
            <a:r>
              <a:rPr lang="en-US" sz="1800">
                <a:solidFill>
                  <a:srgbClr val="515456"/>
                </a:solidFill>
                <a:latin typeface="Arial" panose="020B0604020202020204" pitchFamily="34" charset="0"/>
                <a:ea typeface="+mn-lt"/>
                <a:cs typeface="Arial" panose="020B0604020202020204" pitchFamily="34" charset="0"/>
              </a:rPr>
              <a:t>UV Disinfection</a:t>
            </a:r>
          </a:p>
          <a:p>
            <a:pPr lvl="1">
              <a:defRPr/>
            </a:pPr>
            <a:r>
              <a:rPr lang="en-US" sz="1800">
                <a:solidFill>
                  <a:srgbClr val="515456"/>
                </a:solidFill>
                <a:latin typeface="Arial" panose="020B0604020202020204" pitchFamily="34" charset="0"/>
                <a:ea typeface="+mn-lt"/>
                <a:cs typeface="Arial" panose="020B0604020202020204" pitchFamily="34" charset="0"/>
              </a:rPr>
              <a:t>Coil Disinfection</a:t>
            </a:r>
          </a:p>
          <a:p>
            <a:pPr lvl="1">
              <a:defRPr/>
            </a:pPr>
            <a:r>
              <a:rPr lang="en-US" sz="1800">
                <a:solidFill>
                  <a:srgbClr val="515456"/>
                </a:solidFill>
                <a:latin typeface="Arial" panose="020B0604020202020204" pitchFamily="34" charset="0"/>
                <a:ea typeface="+mn-lt"/>
                <a:cs typeface="Arial" panose="020B0604020202020204" pitchFamily="34" charset="0"/>
              </a:rPr>
              <a:t>Airstream Disinfection (Kill on the Fly)</a:t>
            </a:r>
            <a:endParaRPr lang="en-US" sz="1800">
              <a:solidFill>
                <a:srgbClr val="515456"/>
              </a:solidFill>
              <a:latin typeface="Arial" panose="020B0604020202020204" pitchFamily="34" charset="0"/>
              <a:cs typeface="Arial" panose="020B0604020202020204" pitchFamily="34" charset="0"/>
            </a:endParaRPr>
          </a:p>
          <a:p>
            <a:pPr lvl="2"/>
            <a:r>
              <a:rPr lang="en-US" sz="1800">
                <a:solidFill>
                  <a:srgbClr val="515456"/>
                </a:solidFill>
                <a:latin typeface="Arial" panose="020B0604020202020204" pitchFamily="34" charset="0"/>
                <a:cs typeface="Arial" panose="020B0604020202020204" pitchFamily="34" charset="0"/>
              </a:rPr>
              <a:t>95%+ effective</a:t>
            </a:r>
          </a:p>
          <a:p>
            <a:endParaRPr lang="en-US" sz="1800">
              <a:solidFill>
                <a:srgbClr val="515456"/>
              </a:solidFill>
              <a:latin typeface="Arial" panose="020B0604020202020204" pitchFamily="34" charset="0"/>
              <a:cs typeface="Arial" panose="020B0604020202020204" pitchFamily="34" charset="0"/>
            </a:endParaRPr>
          </a:p>
        </p:txBody>
      </p:sp>
      <p:pic>
        <p:nvPicPr>
          <p:cNvPr id="7" name="Picture 6" descr="A picture containing text, air conditioner, projector&#10;&#10;Description automatically generated">
            <a:extLst>
              <a:ext uri="{FF2B5EF4-FFF2-40B4-BE49-F238E27FC236}">
                <a16:creationId xmlns:a16="http://schemas.microsoft.com/office/drawing/2014/main" id="{63AC5F62-59D5-4C0B-B3C5-C85A60435575}"/>
              </a:ext>
            </a:extLst>
          </p:cNvPr>
          <p:cNvPicPr>
            <a:picLocks noChangeAspect="1"/>
          </p:cNvPicPr>
          <p:nvPr/>
        </p:nvPicPr>
        <p:blipFill>
          <a:blip r:embed="rId3"/>
          <a:stretch>
            <a:fillRect/>
          </a:stretch>
        </p:blipFill>
        <p:spPr>
          <a:xfrm>
            <a:off x="593497" y="3429000"/>
            <a:ext cx="8429625" cy="2581275"/>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9944FEAC-2291-413A-A948-42D0360694AD}"/>
              </a:ext>
            </a:extLst>
          </p:cNvPr>
          <p:cNvPicPr>
            <a:picLocks noChangeAspect="1"/>
          </p:cNvPicPr>
          <p:nvPr/>
        </p:nvPicPr>
        <p:blipFill>
          <a:blip r:embed="rId4"/>
          <a:stretch>
            <a:fillRect/>
          </a:stretch>
        </p:blipFill>
        <p:spPr>
          <a:xfrm>
            <a:off x="7265760" y="1307038"/>
            <a:ext cx="4429125" cy="2486025"/>
          </a:xfrm>
          <a:prstGeom prst="rect">
            <a:avLst/>
          </a:prstGeom>
        </p:spPr>
      </p:pic>
      <p:pic>
        <p:nvPicPr>
          <p:cNvPr id="8" name="Picture 49">
            <a:extLst>
              <a:ext uri="{FF2B5EF4-FFF2-40B4-BE49-F238E27FC236}">
                <a16:creationId xmlns:a16="http://schemas.microsoft.com/office/drawing/2014/main" id="{0C594F7D-D4E5-4C96-A05B-7D9AB39B8F9C}"/>
              </a:ext>
            </a:extLst>
          </p:cNvPr>
          <p:cNvPicPr>
            <a:picLocks noChangeAspect="1"/>
          </p:cNvPicPr>
          <p:nvPr/>
        </p:nvPicPr>
        <p:blipFill>
          <a:blip r:embed="rId5"/>
          <a:stretch>
            <a:fillRect/>
          </a:stretch>
        </p:blipFill>
        <p:spPr>
          <a:xfrm>
            <a:off x="-8313" y="6245988"/>
            <a:ext cx="12200313" cy="612648"/>
          </a:xfrm>
          <a:prstGeom prst="rect">
            <a:avLst/>
          </a:prstGeom>
        </p:spPr>
      </p:pic>
      <p:pic>
        <p:nvPicPr>
          <p:cNvPr id="9" name="Picture 55" descr="Logo&#10;&#10;Description automatically generated with medium confidence">
            <a:extLst>
              <a:ext uri="{FF2B5EF4-FFF2-40B4-BE49-F238E27FC236}">
                <a16:creationId xmlns:a16="http://schemas.microsoft.com/office/drawing/2014/main" id="{AF946FB2-DA75-4F0E-8F7D-B6CDD201DDA2}"/>
              </a:ext>
            </a:extLst>
          </p:cNvPr>
          <p:cNvPicPr>
            <a:picLocks noChangeAspect="1"/>
          </p:cNvPicPr>
          <p:nvPr/>
        </p:nvPicPr>
        <p:blipFill>
          <a:blip r:embed="rId6"/>
          <a:stretch>
            <a:fillRect/>
          </a:stretch>
        </p:blipFill>
        <p:spPr>
          <a:xfrm>
            <a:off x="208067" y="6457764"/>
            <a:ext cx="2102367" cy="274320"/>
          </a:xfrm>
          <a:prstGeom prst="rect">
            <a:avLst/>
          </a:prstGeom>
        </p:spPr>
      </p:pic>
      <p:pic>
        <p:nvPicPr>
          <p:cNvPr id="10" name="Picture 57" descr="Logo&#10;&#10;Description automatically generated">
            <a:extLst>
              <a:ext uri="{FF2B5EF4-FFF2-40B4-BE49-F238E27FC236}">
                <a16:creationId xmlns:a16="http://schemas.microsoft.com/office/drawing/2014/main" id="{626EFBB9-F1C0-4D19-B8ED-A7E6D35F4316}"/>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1" name="Picture 59" descr="Logo, company name&#10;&#10;Description automatically generated">
            <a:extLst>
              <a:ext uri="{FF2B5EF4-FFF2-40B4-BE49-F238E27FC236}">
                <a16:creationId xmlns:a16="http://schemas.microsoft.com/office/drawing/2014/main" id="{16315BE1-314E-42F0-9B62-215C9D7E58B6}"/>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2" name="Picture 6">
            <a:extLst>
              <a:ext uri="{FF2B5EF4-FFF2-40B4-BE49-F238E27FC236}">
                <a16:creationId xmlns:a16="http://schemas.microsoft.com/office/drawing/2014/main" id="{0B7D64F8-6F7B-4544-9AC6-0617B25555A1}"/>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2635741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a:extLst>
              <a:ext uri="{FF2B5EF4-FFF2-40B4-BE49-F238E27FC236}">
                <a16:creationId xmlns:a16="http://schemas.microsoft.com/office/drawing/2014/main" id="{4E0B3AD0-1C32-4C7F-9EC7-33752091C5FE}"/>
              </a:ext>
            </a:extLst>
          </p:cNvPr>
          <p:cNvSpPr txBox="1"/>
          <p:nvPr/>
        </p:nvSpPr>
        <p:spPr>
          <a:xfrm>
            <a:off x="154940" y="188729"/>
            <a:ext cx="6245860" cy="564578"/>
          </a:xfrm>
          <a:prstGeom prst="rect">
            <a:avLst/>
          </a:prstGeom>
          <a:noFill/>
        </p:spPr>
        <p:txBody>
          <a:bodyPr wrap="square" rtlCol="0">
            <a:spAutoFit/>
          </a:bodyPr>
          <a:lstStyle/>
          <a:p>
            <a:pPr>
              <a:lnSpc>
                <a:spcPts val="4000"/>
              </a:lnSpc>
            </a:pPr>
            <a:r>
              <a:rPr lang="en-US" sz="3000" b="1">
                <a:solidFill>
                  <a:srgbClr val="515456"/>
                </a:solidFill>
                <a:latin typeface="Arial" panose="020B0604020202020204" pitchFamily="34" charset="0"/>
                <a:cs typeface="Arial" panose="020B0604020202020204" pitchFamily="34" charset="0"/>
              </a:rPr>
              <a:t>Dry Hydrogen Peroxide (DHP)</a:t>
            </a:r>
          </a:p>
        </p:txBody>
      </p:sp>
      <p:pic>
        <p:nvPicPr>
          <p:cNvPr id="17" name="Picture 6" descr="A picture containing dressing table&#10;&#10;Description automatically generated">
            <a:extLst>
              <a:ext uri="{FF2B5EF4-FFF2-40B4-BE49-F238E27FC236}">
                <a16:creationId xmlns:a16="http://schemas.microsoft.com/office/drawing/2014/main" id="{FFDD7610-1DDD-4874-A5CE-B753C6429773}"/>
              </a:ext>
            </a:extLst>
          </p:cNvPr>
          <p:cNvPicPr>
            <a:picLocks noChangeAspect="1"/>
          </p:cNvPicPr>
          <p:nvPr/>
        </p:nvPicPr>
        <p:blipFill rotWithShape="1">
          <a:blip r:embed="rId3"/>
          <a:srcRect r="1" b="2341"/>
          <a:stretch/>
        </p:blipFill>
        <p:spPr>
          <a:xfrm>
            <a:off x="281466" y="921438"/>
            <a:ext cx="4836160" cy="5026913"/>
          </a:xfrm>
          <a:prstGeom prst="rect">
            <a:avLst/>
          </a:prstGeom>
        </p:spPr>
      </p:pic>
      <p:sp>
        <p:nvSpPr>
          <p:cNvPr id="20" name="TextBox 7">
            <a:extLst>
              <a:ext uri="{FF2B5EF4-FFF2-40B4-BE49-F238E27FC236}">
                <a16:creationId xmlns:a16="http://schemas.microsoft.com/office/drawing/2014/main" id="{BB7C0295-ECDC-4075-9030-7AB1A3914CA8}"/>
              </a:ext>
            </a:extLst>
          </p:cNvPr>
          <p:cNvSpPr txBox="1"/>
          <p:nvPr/>
        </p:nvSpPr>
        <p:spPr>
          <a:xfrm>
            <a:off x="5254078" y="879574"/>
            <a:ext cx="6576533" cy="525272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1000"/>
              </a:spcBef>
              <a:spcAft>
                <a:spcPts val="0"/>
              </a:spcAft>
              <a:buClrTx/>
              <a:buSzPct val="120000"/>
              <a:buFont typeface="Arial" panose="020B0604020202020204" pitchFamily="34" charset="0"/>
              <a:buChar char="•"/>
              <a:tabLst/>
              <a:defRPr/>
            </a:pPr>
            <a:r>
              <a:rPr kumimoji="0" lang="en-US" b="0" i="0" u="none" strike="noStrike" kern="1200" cap="none" spc="0" normalizeH="0" baseline="0" noProof="0">
                <a:ln>
                  <a:noFill/>
                </a:ln>
                <a:solidFill>
                  <a:srgbClr val="515456"/>
                </a:solidFill>
                <a:effectLst/>
                <a:uLnTx/>
                <a:uFillTx/>
                <a:latin typeface="Arial" panose="020B0604020202020204" pitchFamily="34" charset="0"/>
                <a:cs typeface="Arial" panose="020B0604020202020204" pitchFamily="34" charset="0"/>
              </a:rPr>
              <a:t>Hydrogen peroxide (H2O2) has well known antimicrobial properties.</a:t>
            </a:r>
          </a:p>
          <a:p>
            <a:pPr marL="285750" marR="0" lvl="0" indent="-285750" algn="l" defTabSz="914400" rtl="0" eaLnBrk="1" fontAlgn="auto" latinLnBrk="0" hangingPunct="1">
              <a:lnSpc>
                <a:spcPct val="150000"/>
              </a:lnSpc>
              <a:spcBef>
                <a:spcPts val="1000"/>
              </a:spcBef>
              <a:spcAft>
                <a:spcPts val="0"/>
              </a:spcAft>
              <a:buClrTx/>
              <a:buSzPct val="120000"/>
              <a:buFont typeface="Arial" panose="020B0604020202020204" pitchFamily="34" charset="0"/>
              <a:buChar char="•"/>
              <a:tabLst/>
              <a:defRPr/>
            </a:pPr>
            <a:r>
              <a:rPr kumimoji="0" lang="en-US" b="0" i="0" u="none" strike="noStrike" kern="1200" cap="none" spc="0" normalizeH="0" baseline="0" noProof="0">
                <a:ln>
                  <a:noFill/>
                </a:ln>
                <a:solidFill>
                  <a:srgbClr val="515456"/>
                </a:solidFill>
                <a:effectLst/>
                <a:uLnTx/>
                <a:uFillTx/>
                <a:latin typeface="Arial" panose="020B0604020202020204" pitchFamily="34" charset="0"/>
                <a:cs typeface="Arial" panose="020B0604020202020204" pitchFamily="34" charset="0"/>
              </a:rPr>
              <a:t>Devices generate DHP through photocatalytic oxidation (PCO).</a:t>
            </a:r>
          </a:p>
          <a:p>
            <a:pPr marL="285750" marR="0" lvl="0" indent="-285750" algn="l" defTabSz="914400" rtl="0" eaLnBrk="1" fontAlgn="auto" latinLnBrk="0" hangingPunct="1">
              <a:lnSpc>
                <a:spcPct val="150000"/>
              </a:lnSpc>
              <a:spcBef>
                <a:spcPts val="1000"/>
              </a:spcBef>
              <a:spcAft>
                <a:spcPts val="0"/>
              </a:spcAft>
              <a:buClrTx/>
              <a:buSzPct val="120000"/>
              <a:buFont typeface="Arial" panose="020B0604020202020204" pitchFamily="34" charset="0"/>
              <a:buChar char="•"/>
              <a:tabLst/>
              <a:defRPr/>
            </a:pPr>
            <a:r>
              <a:rPr kumimoji="0" lang="en-US" b="0" i="0" u="none" strike="noStrike" kern="1200" cap="none" spc="0" normalizeH="0" baseline="0" noProof="0">
                <a:ln>
                  <a:noFill/>
                </a:ln>
                <a:solidFill>
                  <a:srgbClr val="515456"/>
                </a:solidFill>
                <a:effectLst/>
                <a:uLnTx/>
                <a:uFillTx/>
                <a:latin typeface="Arial" panose="020B0604020202020204" pitchFamily="34" charset="0"/>
                <a:cs typeface="Arial" panose="020B0604020202020204" pitchFamily="34" charset="0"/>
              </a:rPr>
              <a:t>These produce hydrogen peroxide in a pure, gaseous form (i.e., not in the form of aqueous solution or aqueous vapor or mist), hence the term “dry.”</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515456"/>
                </a:solidFill>
                <a:effectLst/>
                <a:uLnTx/>
                <a:uFillTx/>
                <a:latin typeface="Arial" panose="020B0604020202020204" pitchFamily="34" charset="0"/>
                <a:cs typeface="Arial" panose="020B0604020202020204" pitchFamily="34" charset="0"/>
              </a:rPr>
              <a:t>Produces constant supply into the air at concentrations 50 times below OSHA standards.</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515456"/>
                </a:solidFill>
                <a:effectLst/>
                <a:uLnTx/>
                <a:uFillTx/>
                <a:latin typeface="Arial" panose="020B0604020202020204" pitchFamily="34" charset="0"/>
                <a:cs typeface="Arial" panose="020B0604020202020204" pitchFamily="34" charset="0"/>
              </a:rPr>
              <a:t>Disinfects air and surfaces it contacts.</a:t>
            </a:r>
            <a:endParaRPr lang="en-US">
              <a:solidFill>
                <a:srgbClr val="515456"/>
              </a:solidFill>
              <a:latin typeface="Arial" panose="020B0604020202020204" pitchFamily="34" charset="0"/>
              <a:cs typeface="Arial" panose="020B0604020202020204" pitchFamily="34" charset="0"/>
            </a:endParaRPr>
          </a:p>
          <a:p>
            <a:pPr lvl="3">
              <a:lnSpc>
                <a:spcPct val="150000"/>
              </a:lnSpc>
              <a:spcBef>
                <a:spcPts val="1000"/>
              </a:spcBef>
              <a:defRPr/>
            </a:pPr>
            <a:r>
              <a:rPr kumimoji="0" lang="en-US" b="0" i="0" u="none" strike="noStrike" kern="1200" cap="none" spc="0" normalizeH="0" baseline="0" noProof="0">
                <a:ln>
                  <a:noFill/>
                </a:ln>
                <a:solidFill>
                  <a:srgbClr val="515456"/>
                </a:solidFill>
                <a:effectLst/>
                <a:uLnTx/>
                <a:uFillTx/>
                <a:latin typeface="Arial" panose="020B0604020202020204" pitchFamily="34" charset="0"/>
                <a:cs typeface="Arial" panose="020B0604020202020204" pitchFamily="34" charset="0"/>
              </a:rPr>
              <a:t>Brand</a:t>
            </a:r>
            <a:r>
              <a:rPr lang="en-US">
                <a:solidFill>
                  <a:srgbClr val="515456"/>
                </a:solidFill>
                <a:latin typeface="Arial" panose="020B0604020202020204" pitchFamily="34" charset="0"/>
                <a:cs typeface="Arial" panose="020B0604020202020204" pitchFamily="34" charset="0"/>
              </a:rPr>
              <a:t>:</a:t>
            </a:r>
            <a:endParaRPr kumimoji="0" lang="en-US" b="0" i="0" u="none" strike="noStrike" kern="1200" cap="none" spc="0" normalizeH="0" baseline="0" noProof="0">
              <a:ln>
                <a:noFill/>
              </a:ln>
              <a:solidFill>
                <a:srgbClr val="515456"/>
              </a:solidFill>
              <a:effectLst/>
              <a:uLnTx/>
              <a:uFillTx/>
              <a:latin typeface="Arial" panose="020B0604020202020204" pitchFamily="34" charset="0"/>
              <a:cs typeface="Arial" panose="020B0604020202020204" pitchFamily="34" charset="0"/>
            </a:endParaRPr>
          </a:p>
        </p:txBody>
      </p:sp>
      <p:pic>
        <p:nvPicPr>
          <p:cNvPr id="3080" name="Picture 8" descr="The Athletic Business Podcast: Looking Forward to the Future of Rec with  Amber Luther and Rich Mylin - Athletic Business">
            <a:extLst>
              <a:ext uri="{FF2B5EF4-FFF2-40B4-BE49-F238E27FC236}">
                <a16:creationId xmlns:a16="http://schemas.microsoft.com/office/drawing/2014/main" id="{126B0640-E637-4D1A-AD5B-B510FB0D3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146" y="5652517"/>
            <a:ext cx="1931975" cy="5916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9">
            <a:extLst>
              <a:ext uri="{FF2B5EF4-FFF2-40B4-BE49-F238E27FC236}">
                <a16:creationId xmlns:a16="http://schemas.microsoft.com/office/drawing/2014/main" id="{4E4020D7-581A-43BC-AFB6-9907FC72A53F}"/>
              </a:ext>
            </a:extLst>
          </p:cNvPr>
          <p:cNvPicPr>
            <a:picLocks noChangeAspect="1"/>
          </p:cNvPicPr>
          <p:nvPr/>
        </p:nvPicPr>
        <p:blipFill>
          <a:blip r:embed="rId5"/>
          <a:stretch>
            <a:fillRect/>
          </a:stretch>
        </p:blipFill>
        <p:spPr>
          <a:xfrm>
            <a:off x="-8313" y="6245988"/>
            <a:ext cx="12200313" cy="612648"/>
          </a:xfrm>
          <a:prstGeom prst="rect">
            <a:avLst/>
          </a:prstGeom>
        </p:spPr>
      </p:pic>
      <p:pic>
        <p:nvPicPr>
          <p:cNvPr id="8" name="Picture 55" descr="Logo&#10;&#10;Description automatically generated with medium confidence">
            <a:extLst>
              <a:ext uri="{FF2B5EF4-FFF2-40B4-BE49-F238E27FC236}">
                <a16:creationId xmlns:a16="http://schemas.microsoft.com/office/drawing/2014/main" id="{FDE3F585-0E91-47FC-AF05-FB2A252C611B}"/>
              </a:ext>
            </a:extLst>
          </p:cNvPr>
          <p:cNvPicPr>
            <a:picLocks noChangeAspect="1"/>
          </p:cNvPicPr>
          <p:nvPr/>
        </p:nvPicPr>
        <p:blipFill>
          <a:blip r:embed="rId6"/>
          <a:stretch>
            <a:fillRect/>
          </a:stretch>
        </p:blipFill>
        <p:spPr>
          <a:xfrm>
            <a:off x="208067" y="6457764"/>
            <a:ext cx="2102367" cy="274320"/>
          </a:xfrm>
          <a:prstGeom prst="rect">
            <a:avLst/>
          </a:prstGeom>
        </p:spPr>
      </p:pic>
      <p:pic>
        <p:nvPicPr>
          <p:cNvPr id="9" name="Picture 57" descr="Logo&#10;&#10;Description automatically generated">
            <a:extLst>
              <a:ext uri="{FF2B5EF4-FFF2-40B4-BE49-F238E27FC236}">
                <a16:creationId xmlns:a16="http://schemas.microsoft.com/office/drawing/2014/main" id="{AF41547E-E9FD-4E3E-8D1D-14C2B4605819}"/>
              </a:ext>
            </a:extLst>
          </p:cNvPr>
          <p:cNvPicPr>
            <a:picLocks noChangeAspect="1"/>
          </p:cNvPicPr>
          <p:nvPr/>
        </p:nvPicPr>
        <p:blipFill>
          <a:blip r:embed="rId7"/>
          <a:stretch>
            <a:fillRect/>
          </a:stretch>
        </p:blipFill>
        <p:spPr>
          <a:xfrm>
            <a:off x="3549167" y="6371158"/>
            <a:ext cx="1247158" cy="391964"/>
          </a:xfrm>
          <a:prstGeom prst="rect">
            <a:avLst/>
          </a:prstGeom>
        </p:spPr>
      </p:pic>
      <p:pic>
        <p:nvPicPr>
          <p:cNvPr id="11" name="Picture 59" descr="Logo, company name&#10;&#10;Description automatically generated">
            <a:extLst>
              <a:ext uri="{FF2B5EF4-FFF2-40B4-BE49-F238E27FC236}">
                <a16:creationId xmlns:a16="http://schemas.microsoft.com/office/drawing/2014/main" id="{D6B7FBEE-AE55-457E-9DA3-2937FBD56BE7}"/>
              </a:ext>
            </a:extLst>
          </p:cNvPr>
          <p:cNvPicPr>
            <a:picLocks noChangeAspect="1"/>
          </p:cNvPicPr>
          <p:nvPr/>
        </p:nvPicPr>
        <p:blipFill rotWithShape="1">
          <a:blip r:embed="rId8"/>
          <a:srcRect t="18143" b="34286"/>
          <a:stretch/>
        </p:blipFill>
        <p:spPr>
          <a:xfrm>
            <a:off x="2415610" y="6302414"/>
            <a:ext cx="1003118" cy="477198"/>
          </a:xfrm>
          <a:prstGeom prst="rect">
            <a:avLst/>
          </a:prstGeom>
        </p:spPr>
      </p:pic>
      <p:pic>
        <p:nvPicPr>
          <p:cNvPr id="2" name="Picture 6">
            <a:extLst>
              <a:ext uri="{FF2B5EF4-FFF2-40B4-BE49-F238E27FC236}">
                <a16:creationId xmlns:a16="http://schemas.microsoft.com/office/drawing/2014/main" id="{59A6E660-C148-40B1-AAA8-1852C8B3C1BE}"/>
              </a:ext>
            </a:extLst>
          </p:cNvPr>
          <p:cNvPicPr>
            <a:picLocks noChangeAspect="1"/>
          </p:cNvPicPr>
          <p:nvPr/>
        </p:nvPicPr>
        <p:blipFill>
          <a:blip r:embed="rId9"/>
          <a:srcRect/>
          <a:stretch/>
        </p:blipFill>
        <p:spPr>
          <a:xfrm>
            <a:off x="10737666" y="6347532"/>
            <a:ext cx="1259426" cy="409559"/>
          </a:xfrm>
          <a:prstGeom prst="rect">
            <a:avLst/>
          </a:prstGeom>
        </p:spPr>
      </p:pic>
    </p:spTree>
    <p:extLst>
      <p:ext uri="{BB962C8B-B14F-4D97-AF65-F5344CB8AC3E}">
        <p14:creationId xmlns:p14="http://schemas.microsoft.com/office/powerpoint/2010/main" val="922617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city with a mountain in the background&#10;&#10;Description automatically generated with medium confidence">
            <a:extLst>
              <a:ext uri="{FF2B5EF4-FFF2-40B4-BE49-F238E27FC236}">
                <a16:creationId xmlns:a16="http://schemas.microsoft.com/office/drawing/2014/main" id="{203BC9E5-3524-4EED-88AC-0FF502B153BC}"/>
              </a:ext>
            </a:extLst>
          </p:cNvPr>
          <p:cNvPicPr>
            <a:picLocks noChangeAspect="1"/>
          </p:cNvPicPr>
          <p:nvPr/>
        </p:nvPicPr>
        <p:blipFill>
          <a:blip r:embed="rId3"/>
          <a:stretch>
            <a:fillRect/>
          </a:stretch>
        </p:blipFill>
        <p:spPr>
          <a:xfrm>
            <a:off x="4849524" y="4140984"/>
            <a:ext cx="3621024" cy="1999766"/>
          </a:xfrm>
          <a:prstGeom prst="rect">
            <a:avLst/>
          </a:prstGeom>
        </p:spPr>
      </p:pic>
      <p:sp>
        <p:nvSpPr>
          <p:cNvPr id="11" name="TextBox 10">
            <a:extLst>
              <a:ext uri="{FF2B5EF4-FFF2-40B4-BE49-F238E27FC236}">
                <a16:creationId xmlns:a16="http://schemas.microsoft.com/office/drawing/2014/main" id="{2272E834-6A41-2A43-A939-E8A02B11D0EA}"/>
              </a:ext>
            </a:extLst>
          </p:cNvPr>
          <p:cNvSpPr txBox="1"/>
          <p:nvPr/>
        </p:nvSpPr>
        <p:spPr>
          <a:xfrm>
            <a:off x="432262" y="428044"/>
            <a:ext cx="4139738" cy="4268926"/>
          </a:xfrm>
          <a:prstGeom prst="rect">
            <a:avLst/>
          </a:prstGeom>
          <a:noFill/>
        </p:spPr>
        <p:txBody>
          <a:bodyPr wrap="square" lIns="91440" tIns="45720" rIns="91440" bIns="45720" rtlCol="0" anchor="t">
            <a:spAutoFit/>
          </a:bodyPr>
          <a:lstStyle/>
          <a:p>
            <a:pPr>
              <a:spcAft>
                <a:spcPts val="1000"/>
              </a:spcAft>
            </a:pPr>
            <a:r>
              <a:rPr lang="en-US" sz="3000" b="1">
                <a:solidFill>
                  <a:srgbClr val="002060"/>
                </a:solidFill>
                <a:latin typeface="Arial"/>
                <a:cs typeface="Arial"/>
              </a:rPr>
              <a:t>About Centrix – </a:t>
            </a:r>
          </a:p>
          <a:p>
            <a:pPr>
              <a:spcAft>
                <a:spcPts val="1000"/>
              </a:spcAft>
            </a:pPr>
            <a:r>
              <a:rPr lang="en-US" sz="2000" b="1">
                <a:solidFill>
                  <a:srgbClr val="002060"/>
                </a:solidFill>
                <a:latin typeface="Arial"/>
                <a:cs typeface="Arial"/>
              </a:rPr>
              <a:t>A National network of energy efficiency experts that are delivering cost-effective upgrades on a local basis. </a:t>
            </a:r>
          </a:p>
          <a:p>
            <a:pPr>
              <a:lnSpc>
                <a:spcPct val="150000"/>
              </a:lnSpc>
              <a:spcAft>
                <a:spcPts val="1000"/>
              </a:spcAft>
            </a:pPr>
            <a:r>
              <a:rPr lang="en-US" sz="1400">
                <a:solidFill>
                  <a:schemeClr val="tx1">
                    <a:lumMod val="65000"/>
                    <a:lumOff val="35000"/>
                  </a:schemeClr>
                </a:solidFill>
                <a:latin typeface="Arial"/>
                <a:cs typeface="Arial"/>
              </a:rPr>
              <a:t>Our regional partners are local self-starters who are committed to helping their customers succeed and are supported logistically and financially by the parent company. We provide technical expertise and personalized service to local communities, while also leveraging the financial strength of our nationwide network.</a:t>
            </a:r>
            <a:endParaRPr lang="en-US" sz="1400">
              <a:solidFill>
                <a:schemeClr val="tx1">
                  <a:lumMod val="65000"/>
                  <a:lumOff val="35000"/>
                </a:schemeClr>
              </a:solidFill>
            </a:endParaRPr>
          </a:p>
        </p:txBody>
      </p:sp>
      <p:pic>
        <p:nvPicPr>
          <p:cNvPr id="9" name="Picture 49">
            <a:extLst>
              <a:ext uri="{FF2B5EF4-FFF2-40B4-BE49-F238E27FC236}">
                <a16:creationId xmlns:a16="http://schemas.microsoft.com/office/drawing/2014/main" id="{0281E1EF-5A8F-4008-AF24-19C1E4B518C4}"/>
              </a:ext>
            </a:extLst>
          </p:cNvPr>
          <p:cNvPicPr>
            <a:picLocks noChangeAspect="1"/>
          </p:cNvPicPr>
          <p:nvPr/>
        </p:nvPicPr>
        <p:blipFill>
          <a:blip r:embed="rId4"/>
          <a:stretch>
            <a:fillRect/>
          </a:stretch>
        </p:blipFill>
        <p:spPr>
          <a:xfrm>
            <a:off x="-8313" y="6245857"/>
            <a:ext cx="12200313" cy="612648"/>
          </a:xfrm>
          <a:prstGeom prst="rect">
            <a:avLst/>
          </a:prstGeom>
        </p:spPr>
      </p:pic>
      <p:pic>
        <p:nvPicPr>
          <p:cNvPr id="15" name="Picture 57" descr="Logo&#10;&#10;Description automatically generated">
            <a:extLst>
              <a:ext uri="{FF2B5EF4-FFF2-40B4-BE49-F238E27FC236}">
                <a16:creationId xmlns:a16="http://schemas.microsoft.com/office/drawing/2014/main" id="{5C93869E-E35C-4AF1-9380-FDE231B59589}"/>
              </a:ext>
            </a:extLst>
          </p:cNvPr>
          <p:cNvPicPr>
            <a:picLocks noChangeAspect="1"/>
          </p:cNvPicPr>
          <p:nvPr/>
        </p:nvPicPr>
        <p:blipFill>
          <a:blip r:embed="rId5"/>
          <a:stretch>
            <a:fillRect/>
          </a:stretch>
        </p:blipFill>
        <p:spPr>
          <a:xfrm>
            <a:off x="432261" y="6245857"/>
            <a:ext cx="1803868" cy="566929"/>
          </a:xfrm>
          <a:prstGeom prst="rect">
            <a:avLst/>
          </a:prstGeom>
        </p:spPr>
      </p:pic>
      <p:pic>
        <p:nvPicPr>
          <p:cNvPr id="19" name="Picture 18" descr="A city with a mountain in the background&#10;&#10;Description automatically generated with medium confidence">
            <a:extLst>
              <a:ext uri="{FF2B5EF4-FFF2-40B4-BE49-F238E27FC236}">
                <a16:creationId xmlns:a16="http://schemas.microsoft.com/office/drawing/2014/main" id="{B475FEDD-0A69-4FD1-8296-9ADD48CC8080}"/>
              </a:ext>
            </a:extLst>
          </p:cNvPr>
          <p:cNvPicPr>
            <a:picLocks noChangeAspect="1"/>
          </p:cNvPicPr>
          <p:nvPr/>
        </p:nvPicPr>
        <p:blipFill>
          <a:blip r:embed="rId6"/>
          <a:stretch>
            <a:fillRect/>
          </a:stretch>
        </p:blipFill>
        <p:spPr>
          <a:xfrm>
            <a:off x="8579666" y="4162705"/>
            <a:ext cx="3620647" cy="1999766"/>
          </a:xfrm>
          <a:prstGeom prst="rect">
            <a:avLst/>
          </a:prstGeom>
        </p:spPr>
      </p:pic>
      <p:grpSp>
        <p:nvGrpSpPr>
          <p:cNvPr id="36" name="Group 35">
            <a:extLst>
              <a:ext uri="{FF2B5EF4-FFF2-40B4-BE49-F238E27FC236}">
                <a16:creationId xmlns:a16="http://schemas.microsoft.com/office/drawing/2014/main" id="{55BFF5DA-D811-444E-AFFC-F3C8C8A59F74}"/>
              </a:ext>
            </a:extLst>
          </p:cNvPr>
          <p:cNvGrpSpPr/>
          <p:nvPr/>
        </p:nvGrpSpPr>
        <p:grpSpPr>
          <a:xfrm>
            <a:off x="4849900" y="0"/>
            <a:ext cx="7350413" cy="4064924"/>
            <a:chOff x="4020316" y="349498"/>
            <a:chExt cx="7052473" cy="3699955"/>
          </a:xfrm>
        </p:grpSpPr>
        <p:pic>
          <p:nvPicPr>
            <p:cNvPr id="3" name="Picture 2" descr="A picture containing sky, outdoor, city, resort&#10;&#10;Description automatically generated">
              <a:extLst>
                <a:ext uri="{FF2B5EF4-FFF2-40B4-BE49-F238E27FC236}">
                  <a16:creationId xmlns:a16="http://schemas.microsoft.com/office/drawing/2014/main" id="{61AF533D-A2D3-48A1-9BFF-B202756FF200}"/>
                </a:ext>
              </a:extLst>
            </p:cNvPr>
            <p:cNvPicPr>
              <a:picLocks noChangeAspect="1"/>
            </p:cNvPicPr>
            <p:nvPr/>
          </p:nvPicPr>
          <p:blipFill>
            <a:blip r:embed="rId7"/>
            <a:stretch>
              <a:fillRect/>
            </a:stretch>
          </p:blipFill>
          <p:spPr>
            <a:xfrm>
              <a:off x="6391931" y="1602330"/>
              <a:ext cx="2292618" cy="1179061"/>
            </a:xfrm>
            <a:prstGeom prst="rect">
              <a:avLst/>
            </a:prstGeom>
          </p:spPr>
        </p:pic>
        <p:pic>
          <p:nvPicPr>
            <p:cNvPr id="5" name="Picture 4" descr="A body of water with buildings in the background&#10;&#10;Description automatically generated with medium confidence">
              <a:extLst>
                <a:ext uri="{FF2B5EF4-FFF2-40B4-BE49-F238E27FC236}">
                  <a16:creationId xmlns:a16="http://schemas.microsoft.com/office/drawing/2014/main" id="{006A343F-B698-4A55-A74E-5FD9C30F5497}"/>
                </a:ext>
              </a:extLst>
            </p:cNvPr>
            <p:cNvPicPr>
              <a:picLocks noChangeAspect="1"/>
            </p:cNvPicPr>
            <p:nvPr/>
          </p:nvPicPr>
          <p:blipFill>
            <a:blip r:embed="rId8"/>
            <a:stretch>
              <a:fillRect/>
            </a:stretch>
          </p:blipFill>
          <p:spPr>
            <a:xfrm>
              <a:off x="4020316" y="2870392"/>
              <a:ext cx="2292618" cy="1179061"/>
            </a:xfrm>
            <a:prstGeom prst="rect">
              <a:avLst/>
            </a:prstGeom>
          </p:spPr>
        </p:pic>
        <p:pic>
          <p:nvPicPr>
            <p:cNvPr id="8" name="Picture 7" descr="A picture containing text, building, outdoor, city&#10;&#10;Description automatically generated">
              <a:extLst>
                <a:ext uri="{FF2B5EF4-FFF2-40B4-BE49-F238E27FC236}">
                  <a16:creationId xmlns:a16="http://schemas.microsoft.com/office/drawing/2014/main" id="{96A4ED9A-CE01-4654-B905-AEAF06F5B021}"/>
                </a:ext>
              </a:extLst>
            </p:cNvPr>
            <p:cNvPicPr>
              <a:picLocks noChangeAspect="1"/>
            </p:cNvPicPr>
            <p:nvPr/>
          </p:nvPicPr>
          <p:blipFill>
            <a:blip r:embed="rId9"/>
            <a:stretch>
              <a:fillRect/>
            </a:stretch>
          </p:blipFill>
          <p:spPr>
            <a:xfrm>
              <a:off x="8780171" y="349498"/>
              <a:ext cx="2292618" cy="1179061"/>
            </a:xfrm>
            <a:prstGeom prst="rect">
              <a:avLst/>
            </a:prstGeom>
          </p:spPr>
        </p:pic>
        <p:pic>
          <p:nvPicPr>
            <p:cNvPr id="21" name="Picture 20" descr="A group of trees with a city in the background&#10;&#10;Description automatically generated with low confidence">
              <a:extLst>
                <a:ext uri="{FF2B5EF4-FFF2-40B4-BE49-F238E27FC236}">
                  <a16:creationId xmlns:a16="http://schemas.microsoft.com/office/drawing/2014/main" id="{7F72D25F-B66E-4DD5-83D7-2B56991C81FE}"/>
                </a:ext>
              </a:extLst>
            </p:cNvPr>
            <p:cNvPicPr>
              <a:picLocks noChangeAspect="1"/>
            </p:cNvPicPr>
            <p:nvPr/>
          </p:nvPicPr>
          <p:blipFill>
            <a:blip r:embed="rId10"/>
            <a:stretch>
              <a:fillRect/>
            </a:stretch>
          </p:blipFill>
          <p:spPr>
            <a:xfrm>
              <a:off x="8780171" y="1602330"/>
              <a:ext cx="2292618" cy="1179061"/>
            </a:xfrm>
            <a:prstGeom prst="rect">
              <a:avLst/>
            </a:prstGeom>
          </p:spPr>
        </p:pic>
        <p:pic>
          <p:nvPicPr>
            <p:cNvPr id="23" name="Picture 22" descr="A picture containing outdoor, sky, city, river&#10;&#10;Description automatically generated">
              <a:extLst>
                <a:ext uri="{FF2B5EF4-FFF2-40B4-BE49-F238E27FC236}">
                  <a16:creationId xmlns:a16="http://schemas.microsoft.com/office/drawing/2014/main" id="{C235480E-DD08-4F24-9139-25F075CEBA90}"/>
                </a:ext>
              </a:extLst>
            </p:cNvPr>
            <p:cNvPicPr>
              <a:picLocks noChangeAspect="1"/>
            </p:cNvPicPr>
            <p:nvPr/>
          </p:nvPicPr>
          <p:blipFill>
            <a:blip r:embed="rId11"/>
            <a:stretch>
              <a:fillRect/>
            </a:stretch>
          </p:blipFill>
          <p:spPr>
            <a:xfrm>
              <a:off x="8780171" y="2870392"/>
              <a:ext cx="2292618" cy="1179061"/>
            </a:xfrm>
            <a:prstGeom prst="rect">
              <a:avLst/>
            </a:prstGeom>
          </p:spPr>
        </p:pic>
        <p:pic>
          <p:nvPicPr>
            <p:cNvPr id="27" name="Picture 26" descr="A picture containing outdoor, sky, water, bridge&#10;&#10;Description automatically generated">
              <a:extLst>
                <a:ext uri="{FF2B5EF4-FFF2-40B4-BE49-F238E27FC236}">
                  <a16:creationId xmlns:a16="http://schemas.microsoft.com/office/drawing/2014/main" id="{0A221C30-4AC5-4B01-BB52-FC2609C56CCA}"/>
                </a:ext>
              </a:extLst>
            </p:cNvPr>
            <p:cNvPicPr>
              <a:picLocks noChangeAspect="1"/>
            </p:cNvPicPr>
            <p:nvPr/>
          </p:nvPicPr>
          <p:blipFill>
            <a:blip r:embed="rId12"/>
            <a:stretch>
              <a:fillRect/>
            </a:stretch>
          </p:blipFill>
          <p:spPr>
            <a:xfrm>
              <a:off x="6391931" y="2870392"/>
              <a:ext cx="2292618" cy="1179061"/>
            </a:xfrm>
            <a:prstGeom prst="rect">
              <a:avLst/>
            </a:prstGeom>
          </p:spPr>
        </p:pic>
        <p:pic>
          <p:nvPicPr>
            <p:cNvPr id="31" name="Picture 30" descr="A body of water with boats and buildings in the background&#10;&#10;Description automatically generated with medium confidence">
              <a:extLst>
                <a:ext uri="{FF2B5EF4-FFF2-40B4-BE49-F238E27FC236}">
                  <a16:creationId xmlns:a16="http://schemas.microsoft.com/office/drawing/2014/main" id="{B8266977-A951-4627-B4FF-E7F43DF2A52A}"/>
                </a:ext>
              </a:extLst>
            </p:cNvPr>
            <p:cNvPicPr>
              <a:picLocks noChangeAspect="1"/>
            </p:cNvPicPr>
            <p:nvPr/>
          </p:nvPicPr>
          <p:blipFill>
            <a:blip r:embed="rId13"/>
            <a:stretch>
              <a:fillRect/>
            </a:stretch>
          </p:blipFill>
          <p:spPr>
            <a:xfrm>
              <a:off x="6391931" y="349498"/>
              <a:ext cx="2292618" cy="1179061"/>
            </a:xfrm>
            <a:prstGeom prst="rect">
              <a:avLst/>
            </a:prstGeom>
          </p:spPr>
        </p:pic>
        <p:pic>
          <p:nvPicPr>
            <p:cNvPr id="33" name="Picture 32" descr="A city with a body of water in the foreground&#10;&#10;Description automatically generated with low confidence">
              <a:extLst>
                <a:ext uri="{FF2B5EF4-FFF2-40B4-BE49-F238E27FC236}">
                  <a16:creationId xmlns:a16="http://schemas.microsoft.com/office/drawing/2014/main" id="{CEAF7CA0-4115-4F6C-9C2F-A37E5542C27B}"/>
                </a:ext>
              </a:extLst>
            </p:cNvPr>
            <p:cNvPicPr>
              <a:picLocks noChangeAspect="1"/>
            </p:cNvPicPr>
            <p:nvPr/>
          </p:nvPicPr>
          <p:blipFill>
            <a:blip r:embed="rId14"/>
            <a:stretch>
              <a:fillRect/>
            </a:stretch>
          </p:blipFill>
          <p:spPr>
            <a:xfrm>
              <a:off x="4020316" y="1602330"/>
              <a:ext cx="2292618" cy="1179061"/>
            </a:xfrm>
            <a:prstGeom prst="rect">
              <a:avLst/>
            </a:prstGeom>
          </p:spPr>
        </p:pic>
        <p:pic>
          <p:nvPicPr>
            <p:cNvPr id="35" name="Picture 34" descr="A city skyline with trees and blue sky&#10;&#10;Description automatically generated with low confidence">
              <a:extLst>
                <a:ext uri="{FF2B5EF4-FFF2-40B4-BE49-F238E27FC236}">
                  <a16:creationId xmlns:a16="http://schemas.microsoft.com/office/drawing/2014/main" id="{84A03027-EE50-4E69-AE8C-702812C3B496}"/>
                </a:ext>
              </a:extLst>
            </p:cNvPr>
            <p:cNvPicPr>
              <a:picLocks noChangeAspect="1"/>
            </p:cNvPicPr>
            <p:nvPr/>
          </p:nvPicPr>
          <p:blipFill>
            <a:blip r:embed="rId15"/>
            <a:stretch>
              <a:fillRect/>
            </a:stretch>
          </p:blipFill>
          <p:spPr>
            <a:xfrm>
              <a:off x="4020316" y="349498"/>
              <a:ext cx="2292618" cy="1179061"/>
            </a:xfrm>
            <a:prstGeom prst="rect">
              <a:avLst/>
            </a:prstGeom>
          </p:spPr>
        </p:pic>
      </p:grpSp>
      <p:sp>
        <p:nvSpPr>
          <p:cNvPr id="38" name="TextBox 37">
            <a:extLst>
              <a:ext uri="{FF2B5EF4-FFF2-40B4-BE49-F238E27FC236}">
                <a16:creationId xmlns:a16="http://schemas.microsoft.com/office/drawing/2014/main" id="{AB384FB8-52FD-4919-8A78-263764915DDB}"/>
              </a:ext>
            </a:extLst>
          </p:cNvPr>
          <p:cNvSpPr txBox="1"/>
          <p:nvPr/>
        </p:nvSpPr>
        <p:spPr>
          <a:xfrm>
            <a:off x="4850695" y="648391"/>
            <a:ext cx="1417896" cy="646331"/>
          </a:xfrm>
          <a:prstGeom prst="rect">
            <a:avLst/>
          </a:prstGeom>
          <a:noFill/>
        </p:spPr>
        <p:txBody>
          <a:bodyPr wrap="square" rtlCol="0">
            <a:spAutoFit/>
          </a:bodyPr>
          <a:lstStyle/>
          <a:p>
            <a:r>
              <a:rPr lang="en-US" b="1">
                <a:ln w="3175">
                  <a:solidFill>
                    <a:schemeClr val="tx1"/>
                  </a:solidFill>
                </a:ln>
                <a:solidFill>
                  <a:schemeClr val="bg1"/>
                </a:solidFill>
              </a:rPr>
              <a:t>Atlanta, Georgia</a:t>
            </a:r>
          </a:p>
        </p:txBody>
      </p:sp>
      <p:sp>
        <p:nvSpPr>
          <p:cNvPr id="39" name="TextBox 38">
            <a:extLst>
              <a:ext uri="{FF2B5EF4-FFF2-40B4-BE49-F238E27FC236}">
                <a16:creationId xmlns:a16="http://schemas.microsoft.com/office/drawing/2014/main" id="{0323C31D-E587-4272-A016-2BC174DACD71}"/>
              </a:ext>
            </a:extLst>
          </p:cNvPr>
          <p:cNvSpPr txBox="1"/>
          <p:nvPr/>
        </p:nvSpPr>
        <p:spPr>
          <a:xfrm>
            <a:off x="7321707" y="648391"/>
            <a:ext cx="1596114" cy="646331"/>
          </a:xfrm>
          <a:prstGeom prst="rect">
            <a:avLst/>
          </a:prstGeom>
          <a:noFill/>
        </p:spPr>
        <p:txBody>
          <a:bodyPr wrap="square" rtlCol="0">
            <a:spAutoFit/>
          </a:bodyPr>
          <a:lstStyle/>
          <a:p>
            <a:r>
              <a:rPr lang="en-US" b="1">
                <a:ln w="3175">
                  <a:solidFill>
                    <a:schemeClr val="tx1"/>
                  </a:solidFill>
                </a:ln>
                <a:solidFill>
                  <a:schemeClr val="bg1"/>
                </a:solidFill>
              </a:rPr>
              <a:t>Boston, Massachusetts</a:t>
            </a:r>
          </a:p>
        </p:txBody>
      </p:sp>
      <p:sp>
        <p:nvSpPr>
          <p:cNvPr id="40" name="TextBox 39">
            <a:extLst>
              <a:ext uri="{FF2B5EF4-FFF2-40B4-BE49-F238E27FC236}">
                <a16:creationId xmlns:a16="http://schemas.microsoft.com/office/drawing/2014/main" id="{37577BEE-9B62-4DBD-BC2D-3B61F32122BC}"/>
              </a:ext>
            </a:extLst>
          </p:cNvPr>
          <p:cNvSpPr txBox="1"/>
          <p:nvPr/>
        </p:nvSpPr>
        <p:spPr>
          <a:xfrm>
            <a:off x="4850695" y="2024459"/>
            <a:ext cx="1596114" cy="646331"/>
          </a:xfrm>
          <a:prstGeom prst="rect">
            <a:avLst/>
          </a:prstGeom>
          <a:noFill/>
        </p:spPr>
        <p:txBody>
          <a:bodyPr wrap="square" rtlCol="0">
            <a:spAutoFit/>
          </a:bodyPr>
          <a:lstStyle/>
          <a:p>
            <a:r>
              <a:rPr lang="en-US" b="1">
                <a:ln w="3175">
                  <a:solidFill>
                    <a:schemeClr val="tx1"/>
                  </a:solidFill>
                </a:ln>
                <a:solidFill>
                  <a:schemeClr val="bg1"/>
                </a:solidFill>
              </a:rPr>
              <a:t>Denver, </a:t>
            </a:r>
          </a:p>
          <a:p>
            <a:r>
              <a:rPr lang="en-US" b="1">
                <a:ln w="3175">
                  <a:solidFill>
                    <a:schemeClr val="tx1"/>
                  </a:solidFill>
                </a:ln>
                <a:solidFill>
                  <a:schemeClr val="bg1"/>
                </a:solidFill>
              </a:rPr>
              <a:t>Colorado</a:t>
            </a:r>
          </a:p>
        </p:txBody>
      </p:sp>
      <p:sp>
        <p:nvSpPr>
          <p:cNvPr id="41" name="TextBox 40">
            <a:extLst>
              <a:ext uri="{FF2B5EF4-FFF2-40B4-BE49-F238E27FC236}">
                <a16:creationId xmlns:a16="http://schemas.microsoft.com/office/drawing/2014/main" id="{1DC9A8A7-E488-4B59-8690-F00B33FD02A4}"/>
              </a:ext>
            </a:extLst>
          </p:cNvPr>
          <p:cNvSpPr txBox="1"/>
          <p:nvPr/>
        </p:nvSpPr>
        <p:spPr>
          <a:xfrm>
            <a:off x="7321707" y="2024459"/>
            <a:ext cx="1596114" cy="646331"/>
          </a:xfrm>
          <a:prstGeom prst="rect">
            <a:avLst/>
          </a:prstGeom>
          <a:noFill/>
        </p:spPr>
        <p:txBody>
          <a:bodyPr wrap="square" rtlCol="0">
            <a:spAutoFit/>
          </a:bodyPr>
          <a:lstStyle/>
          <a:p>
            <a:r>
              <a:rPr lang="en-US" b="1">
                <a:ln w="3175">
                  <a:solidFill>
                    <a:schemeClr val="tx1"/>
                  </a:solidFill>
                </a:ln>
                <a:solidFill>
                  <a:schemeClr val="bg1"/>
                </a:solidFill>
              </a:rPr>
              <a:t>Little Rock, </a:t>
            </a:r>
          </a:p>
          <a:p>
            <a:r>
              <a:rPr lang="en-US" b="1">
                <a:ln w="3175">
                  <a:solidFill>
                    <a:schemeClr val="tx1"/>
                  </a:solidFill>
                </a:ln>
                <a:solidFill>
                  <a:schemeClr val="bg1"/>
                </a:solidFill>
              </a:rPr>
              <a:t>Arkansas</a:t>
            </a:r>
          </a:p>
        </p:txBody>
      </p:sp>
      <p:sp>
        <p:nvSpPr>
          <p:cNvPr id="42" name="TextBox 41">
            <a:extLst>
              <a:ext uri="{FF2B5EF4-FFF2-40B4-BE49-F238E27FC236}">
                <a16:creationId xmlns:a16="http://schemas.microsoft.com/office/drawing/2014/main" id="{C963A739-1C25-44DB-91B5-8EACFD1EDD90}"/>
              </a:ext>
            </a:extLst>
          </p:cNvPr>
          <p:cNvSpPr txBox="1"/>
          <p:nvPr/>
        </p:nvSpPr>
        <p:spPr>
          <a:xfrm>
            <a:off x="4850695" y="3411267"/>
            <a:ext cx="1596114" cy="646331"/>
          </a:xfrm>
          <a:prstGeom prst="rect">
            <a:avLst/>
          </a:prstGeom>
          <a:noFill/>
        </p:spPr>
        <p:txBody>
          <a:bodyPr wrap="square" rtlCol="0">
            <a:spAutoFit/>
          </a:bodyPr>
          <a:lstStyle/>
          <a:p>
            <a:r>
              <a:rPr lang="en-US" b="1">
                <a:ln w="3175">
                  <a:solidFill>
                    <a:schemeClr val="tx1"/>
                  </a:solidFill>
                </a:ln>
                <a:solidFill>
                  <a:schemeClr val="bg1"/>
                </a:solidFill>
              </a:rPr>
              <a:t>Madison, Wisconsin</a:t>
            </a:r>
          </a:p>
        </p:txBody>
      </p:sp>
      <p:sp>
        <p:nvSpPr>
          <p:cNvPr id="43" name="TextBox 42">
            <a:extLst>
              <a:ext uri="{FF2B5EF4-FFF2-40B4-BE49-F238E27FC236}">
                <a16:creationId xmlns:a16="http://schemas.microsoft.com/office/drawing/2014/main" id="{11CE413B-8B6F-40C0-BEED-157742403F64}"/>
              </a:ext>
            </a:extLst>
          </p:cNvPr>
          <p:cNvSpPr txBox="1"/>
          <p:nvPr/>
        </p:nvSpPr>
        <p:spPr>
          <a:xfrm>
            <a:off x="7321707" y="3411267"/>
            <a:ext cx="1596114" cy="646331"/>
          </a:xfrm>
          <a:prstGeom prst="rect">
            <a:avLst/>
          </a:prstGeom>
          <a:noFill/>
        </p:spPr>
        <p:txBody>
          <a:bodyPr wrap="square" rtlCol="0">
            <a:spAutoFit/>
          </a:bodyPr>
          <a:lstStyle/>
          <a:p>
            <a:r>
              <a:rPr lang="en-US" b="1">
                <a:ln w="3175">
                  <a:solidFill>
                    <a:schemeClr val="tx1"/>
                  </a:solidFill>
                </a:ln>
                <a:solidFill>
                  <a:schemeClr val="bg1"/>
                </a:solidFill>
              </a:rPr>
              <a:t>Memphis, </a:t>
            </a:r>
          </a:p>
          <a:p>
            <a:r>
              <a:rPr lang="en-US" b="1">
                <a:ln w="3175">
                  <a:solidFill>
                    <a:schemeClr val="tx1"/>
                  </a:solidFill>
                </a:ln>
                <a:solidFill>
                  <a:schemeClr val="bg1"/>
                </a:solidFill>
              </a:rPr>
              <a:t>Tennessee</a:t>
            </a:r>
          </a:p>
        </p:txBody>
      </p:sp>
      <p:sp>
        <p:nvSpPr>
          <p:cNvPr id="44" name="TextBox 43">
            <a:extLst>
              <a:ext uri="{FF2B5EF4-FFF2-40B4-BE49-F238E27FC236}">
                <a16:creationId xmlns:a16="http://schemas.microsoft.com/office/drawing/2014/main" id="{F59BE027-867E-4575-932E-CA91D42938C9}"/>
              </a:ext>
            </a:extLst>
          </p:cNvPr>
          <p:cNvSpPr txBox="1"/>
          <p:nvPr/>
        </p:nvSpPr>
        <p:spPr>
          <a:xfrm>
            <a:off x="9810841" y="648391"/>
            <a:ext cx="1596114" cy="646331"/>
          </a:xfrm>
          <a:prstGeom prst="rect">
            <a:avLst/>
          </a:prstGeom>
          <a:noFill/>
        </p:spPr>
        <p:txBody>
          <a:bodyPr wrap="square" rtlCol="0">
            <a:spAutoFit/>
          </a:bodyPr>
          <a:lstStyle/>
          <a:p>
            <a:r>
              <a:rPr lang="en-US" b="1">
                <a:ln w="3175">
                  <a:solidFill>
                    <a:schemeClr val="tx1"/>
                  </a:solidFill>
                </a:ln>
                <a:solidFill>
                  <a:schemeClr val="bg1"/>
                </a:solidFill>
              </a:rPr>
              <a:t>New Orleans, </a:t>
            </a:r>
          </a:p>
          <a:p>
            <a:r>
              <a:rPr lang="en-US" b="1" err="1">
                <a:ln w="3175">
                  <a:solidFill>
                    <a:schemeClr val="tx1"/>
                  </a:solidFill>
                </a:ln>
                <a:solidFill>
                  <a:schemeClr val="bg1"/>
                </a:solidFill>
              </a:rPr>
              <a:t>Louisianna</a:t>
            </a:r>
            <a:endParaRPr lang="en-US" b="1">
              <a:ln w="3175">
                <a:solidFill>
                  <a:schemeClr val="tx1"/>
                </a:solidFill>
              </a:ln>
              <a:solidFill>
                <a:schemeClr val="bg1"/>
              </a:solidFill>
            </a:endParaRPr>
          </a:p>
        </p:txBody>
      </p:sp>
      <p:sp>
        <p:nvSpPr>
          <p:cNvPr id="45" name="TextBox 44">
            <a:extLst>
              <a:ext uri="{FF2B5EF4-FFF2-40B4-BE49-F238E27FC236}">
                <a16:creationId xmlns:a16="http://schemas.microsoft.com/office/drawing/2014/main" id="{CCC5E31B-8D70-449B-B37D-144C7866EE4D}"/>
              </a:ext>
            </a:extLst>
          </p:cNvPr>
          <p:cNvSpPr txBox="1"/>
          <p:nvPr/>
        </p:nvSpPr>
        <p:spPr>
          <a:xfrm>
            <a:off x="9810841" y="2024459"/>
            <a:ext cx="1596114" cy="646331"/>
          </a:xfrm>
          <a:prstGeom prst="rect">
            <a:avLst/>
          </a:prstGeom>
          <a:noFill/>
        </p:spPr>
        <p:txBody>
          <a:bodyPr wrap="square" rtlCol="0">
            <a:spAutoFit/>
          </a:bodyPr>
          <a:lstStyle/>
          <a:p>
            <a:r>
              <a:rPr lang="en-US" b="1">
                <a:ln w="3175">
                  <a:solidFill>
                    <a:schemeClr val="tx1"/>
                  </a:solidFill>
                </a:ln>
                <a:solidFill>
                  <a:schemeClr val="bg1"/>
                </a:solidFill>
              </a:rPr>
              <a:t>Raleigh, </a:t>
            </a:r>
          </a:p>
          <a:p>
            <a:r>
              <a:rPr lang="en-US" b="1">
                <a:ln w="3175">
                  <a:solidFill>
                    <a:schemeClr val="tx1"/>
                  </a:solidFill>
                </a:ln>
                <a:solidFill>
                  <a:schemeClr val="bg1"/>
                </a:solidFill>
              </a:rPr>
              <a:t>North Carolina</a:t>
            </a:r>
          </a:p>
        </p:txBody>
      </p:sp>
      <p:sp>
        <p:nvSpPr>
          <p:cNvPr id="46" name="TextBox 45">
            <a:extLst>
              <a:ext uri="{FF2B5EF4-FFF2-40B4-BE49-F238E27FC236}">
                <a16:creationId xmlns:a16="http://schemas.microsoft.com/office/drawing/2014/main" id="{3BC6F896-A6FC-442C-94A7-7790B1FBCAB3}"/>
              </a:ext>
            </a:extLst>
          </p:cNvPr>
          <p:cNvSpPr txBox="1"/>
          <p:nvPr/>
        </p:nvSpPr>
        <p:spPr>
          <a:xfrm>
            <a:off x="9810841" y="3411267"/>
            <a:ext cx="1596114" cy="646331"/>
          </a:xfrm>
          <a:prstGeom prst="rect">
            <a:avLst/>
          </a:prstGeom>
          <a:noFill/>
        </p:spPr>
        <p:txBody>
          <a:bodyPr wrap="square" rtlCol="0">
            <a:spAutoFit/>
          </a:bodyPr>
          <a:lstStyle/>
          <a:p>
            <a:r>
              <a:rPr lang="en-US" b="1">
                <a:ln w="3175">
                  <a:solidFill>
                    <a:schemeClr val="tx1"/>
                  </a:solidFill>
                </a:ln>
                <a:solidFill>
                  <a:schemeClr val="bg1"/>
                </a:solidFill>
              </a:rPr>
              <a:t>Tampa, </a:t>
            </a:r>
          </a:p>
          <a:p>
            <a:r>
              <a:rPr lang="en-US" b="1">
                <a:ln w="3175">
                  <a:solidFill>
                    <a:schemeClr val="tx1"/>
                  </a:solidFill>
                </a:ln>
                <a:solidFill>
                  <a:schemeClr val="bg1"/>
                </a:solidFill>
              </a:rPr>
              <a:t>Florida</a:t>
            </a:r>
          </a:p>
        </p:txBody>
      </p:sp>
      <p:sp>
        <p:nvSpPr>
          <p:cNvPr id="47" name="TextBox 46">
            <a:extLst>
              <a:ext uri="{FF2B5EF4-FFF2-40B4-BE49-F238E27FC236}">
                <a16:creationId xmlns:a16="http://schemas.microsoft.com/office/drawing/2014/main" id="{F87F2CE8-F512-40EB-8E2B-54B1DE60B069}"/>
              </a:ext>
            </a:extLst>
          </p:cNvPr>
          <p:cNvSpPr txBox="1"/>
          <p:nvPr/>
        </p:nvSpPr>
        <p:spPr>
          <a:xfrm>
            <a:off x="4855529" y="5508590"/>
            <a:ext cx="1596114" cy="646331"/>
          </a:xfrm>
          <a:prstGeom prst="rect">
            <a:avLst/>
          </a:prstGeom>
          <a:noFill/>
        </p:spPr>
        <p:txBody>
          <a:bodyPr wrap="square" rtlCol="0">
            <a:spAutoFit/>
          </a:bodyPr>
          <a:lstStyle/>
          <a:p>
            <a:r>
              <a:rPr lang="en-US" b="1">
                <a:ln w="3175">
                  <a:solidFill>
                    <a:schemeClr val="tx1"/>
                  </a:solidFill>
                </a:ln>
                <a:solidFill>
                  <a:schemeClr val="bg1"/>
                </a:solidFill>
              </a:rPr>
              <a:t>Seattle, </a:t>
            </a:r>
          </a:p>
          <a:p>
            <a:r>
              <a:rPr lang="en-US" b="1">
                <a:ln w="3175">
                  <a:solidFill>
                    <a:schemeClr val="tx1"/>
                  </a:solidFill>
                </a:ln>
                <a:solidFill>
                  <a:schemeClr val="bg1"/>
                </a:solidFill>
              </a:rPr>
              <a:t>Washington</a:t>
            </a:r>
          </a:p>
        </p:txBody>
      </p:sp>
      <p:sp>
        <p:nvSpPr>
          <p:cNvPr id="48" name="TextBox 47">
            <a:extLst>
              <a:ext uri="{FF2B5EF4-FFF2-40B4-BE49-F238E27FC236}">
                <a16:creationId xmlns:a16="http://schemas.microsoft.com/office/drawing/2014/main" id="{A5CA9103-C9D7-401E-9CC3-5579B051C222}"/>
              </a:ext>
            </a:extLst>
          </p:cNvPr>
          <p:cNvSpPr txBox="1"/>
          <p:nvPr/>
        </p:nvSpPr>
        <p:spPr>
          <a:xfrm>
            <a:off x="8589114" y="5508589"/>
            <a:ext cx="1596114" cy="646331"/>
          </a:xfrm>
          <a:prstGeom prst="rect">
            <a:avLst/>
          </a:prstGeom>
          <a:noFill/>
        </p:spPr>
        <p:txBody>
          <a:bodyPr wrap="square" rtlCol="0">
            <a:spAutoFit/>
          </a:bodyPr>
          <a:lstStyle/>
          <a:p>
            <a:r>
              <a:rPr lang="en-US" b="1">
                <a:ln w="3175">
                  <a:solidFill>
                    <a:schemeClr val="tx1"/>
                  </a:solidFill>
                </a:ln>
                <a:solidFill>
                  <a:schemeClr val="bg1"/>
                </a:solidFill>
              </a:rPr>
              <a:t>Portland, </a:t>
            </a:r>
          </a:p>
          <a:p>
            <a:r>
              <a:rPr lang="en-US" b="1">
                <a:ln w="3175">
                  <a:solidFill>
                    <a:schemeClr val="tx1"/>
                  </a:solidFill>
                </a:ln>
                <a:solidFill>
                  <a:schemeClr val="bg1"/>
                </a:solidFill>
              </a:rPr>
              <a:t>Oregon</a:t>
            </a:r>
          </a:p>
        </p:txBody>
      </p:sp>
    </p:spTree>
    <p:extLst>
      <p:ext uri="{BB962C8B-B14F-4D97-AF65-F5344CB8AC3E}">
        <p14:creationId xmlns:p14="http://schemas.microsoft.com/office/powerpoint/2010/main" val="2454067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34BDDF8A-A020-43F5-83E5-EE4D2A7C14FA}"/>
              </a:ext>
            </a:extLst>
          </p:cNvPr>
          <p:cNvSpPr/>
          <p:nvPr/>
        </p:nvSpPr>
        <p:spPr>
          <a:xfrm>
            <a:off x="0" y="0"/>
            <a:ext cx="12192000" cy="6248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rtl="0" eaLnBrk="1" fontAlgn="t" latinLnBrk="0" hangingPunct="1">
              <a:spcBef>
                <a:spcPts val="0"/>
              </a:spcBef>
              <a:spcAft>
                <a:spcPts val="0"/>
              </a:spcAft>
            </a:pPr>
            <a:endParaRPr lang="en-US" sz="3200" b="0" i="0" u="none" strike="noStrike">
              <a:solidFill>
                <a:schemeClr val="bg1"/>
              </a:solidFill>
              <a:effectLst/>
              <a:latin typeface="Arial" panose="020B0604020202020204" pitchFamily="34" charset="0"/>
            </a:endParaRPr>
          </a:p>
        </p:txBody>
      </p:sp>
      <p:sp>
        <p:nvSpPr>
          <p:cNvPr id="13" name="Rectangle 6">
            <a:extLst>
              <a:ext uri="{FF2B5EF4-FFF2-40B4-BE49-F238E27FC236}">
                <a16:creationId xmlns:a16="http://schemas.microsoft.com/office/drawing/2014/main" id="{2BAB14F4-9BA7-49F7-B010-D969312CA4F5}"/>
              </a:ext>
            </a:extLst>
          </p:cNvPr>
          <p:cNvSpPr/>
          <p:nvPr/>
        </p:nvSpPr>
        <p:spPr>
          <a:xfrm>
            <a:off x="6096000" y="0"/>
            <a:ext cx="6096000" cy="6248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F3ED364-1C5A-48EC-BFC6-5E74C3568EB3}"/>
              </a:ext>
            </a:extLst>
          </p:cNvPr>
          <p:cNvPicPr>
            <a:picLocks noChangeAspect="1"/>
          </p:cNvPicPr>
          <p:nvPr/>
        </p:nvPicPr>
        <p:blipFill rotWithShape="1">
          <a:blip r:embed="rId3">
            <a:alphaModFix amt="15000"/>
          </a:blip>
          <a:srcRect b="58472"/>
          <a:stretch/>
        </p:blipFill>
        <p:spPr>
          <a:xfrm>
            <a:off x="0" y="3974210"/>
            <a:ext cx="12202418" cy="2847975"/>
          </a:xfrm>
          <a:prstGeom prst="rect">
            <a:avLst/>
          </a:prstGeom>
        </p:spPr>
      </p:pic>
      <p:graphicFrame>
        <p:nvGraphicFramePr>
          <p:cNvPr id="9" name="Table 7">
            <a:extLst>
              <a:ext uri="{FF2B5EF4-FFF2-40B4-BE49-F238E27FC236}">
                <a16:creationId xmlns:a16="http://schemas.microsoft.com/office/drawing/2014/main" id="{07E464B8-82CD-4A13-A961-A22F12A1D865}"/>
              </a:ext>
            </a:extLst>
          </p:cNvPr>
          <p:cNvGraphicFramePr>
            <a:graphicFrameLocks/>
          </p:cNvGraphicFramePr>
          <p:nvPr>
            <p:extLst>
              <p:ext uri="{D42A27DB-BD31-4B8C-83A1-F6EECF244321}">
                <p14:modId xmlns:p14="http://schemas.microsoft.com/office/powerpoint/2010/main" val="2951036419"/>
              </p:ext>
            </p:extLst>
          </p:nvPr>
        </p:nvGraphicFramePr>
        <p:xfrm>
          <a:off x="137652" y="1376515"/>
          <a:ext cx="5722374" cy="3948176"/>
        </p:xfrm>
        <a:graphic>
          <a:graphicData uri="http://schemas.openxmlformats.org/drawingml/2006/table">
            <a:tbl>
              <a:tblPr firstRow="1" bandRow="1">
                <a:tableStyleId>{5C22544A-7EE6-4342-B048-85BDC9FD1C3A}</a:tableStyleId>
              </a:tblPr>
              <a:tblGrid>
                <a:gridCol w="1669667">
                  <a:extLst>
                    <a:ext uri="{9D8B030D-6E8A-4147-A177-3AD203B41FA5}">
                      <a16:colId xmlns:a16="http://schemas.microsoft.com/office/drawing/2014/main" val="990019167"/>
                    </a:ext>
                  </a:extLst>
                </a:gridCol>
                <a:gridCol w="4052707">
                  <a:extLst>
                    <a:ext uri="{9D8B030D-6E8A-4147-A177-3AD203B41FA5}">
                      <a16:colId xmlns:a16="http://schemas.microsoft.com/office/drawing/2014/main" val="1455335586"/>
                    </a:ext>
                  </a:extLst>
                </a:gridCol>
              </a:tblGrid>
              <a:tr h="1456583">
                <a:tc>
                  <a:txBody>
                    <a:bodyPr/>
                    <a:lstStyle/>
                    <a:p>
                      <a:r>
                        <a:rPr lang="en-US" sz="1800" b="0">
                          <a:solidFill>
                            <a:schemeClr val="bg1"/>
                          </a:solidFill>
                          <a:latin typeface="Arial" panose="020B0604020202020204" pitchFamily="34" charset="0"/>
                          <a:cs typeface="Arial" panose="020B0604020202020204" pitchFamily="34" charset="0"/>
                        </a:rPr>
                        <a:t>Ionization</a:t>
                      </a:r>
                    </a:p>
                  </a:txBody>
                  <a:tcPr marL="65977" marR="65977" marT="32988" marB="329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a:solidFill>
                            <a:schemeClr val="bg1"/>
                          </a:solidFill>
                          <a:latin typeface="Arial" panose="020B0604020202020204" pitchFamily="34" charset="0"/>
                          <a:cs typeface="Arial" panose="020B0604020202020204" pitchFamily="34" charset="0"/>
                        </a:rPr>
                        <a:t>Floods occupied spaces with ions</a:t>
                      </a:r>
                    </a:p>
                    <a:p>
                      <a:pPr lvl="0">
                        <a:buNone/>
                      </a:pPr>
                      <a:r>
                        <a:rPr lang="en-US" sz="1800" b="0">
                          <a:solidFill>
                            <a:schemeClr val="bg1"/>
                          </a:solidFill>
                          <a:latin typeface="Arial" panose="020B0604020202020204" pitchFamily="34" charset="0"/>
                          <a:cs typeface="Arial" panose="020B0604020202020204" pitchFamily="34" charset="0"/>
                        </a:rPr>
                        <a:t>Low Price Point</a:t>
                      </a:r>
                    </a:p>
                    <a:p>
                      <a:r>
                        <a:rPr lang="en-US" sz="1800" b="0">
                          <a:solidFill>
                            <a:schemeClr val="bg1"/>
                          </a:solidFill>
                          <a:latin typeface="Arial" panose="020B0604020202020204" pitchFamily="34" charset="0"/>
                          <a:cs typeface="Arial" panose="020B0604020202020204" pitchFamily="34" charset="0"/>
                        </a:rPr>
                        <a:t>Easy install</a:t>
                      </a:r>
                    </a:p>
                    <a:p>
                      <a:r>
                        <a:rPr lang="en-US" sz="1800" b="0">
                          <a:solidFill>
                            <a:schemeClr val="bg1"/>
                          </a:solidFill>
                          <a:latin typeface="Arial" panose="020B0604020202020204" pitchFamily="34" charset="0"/>
                          <a:cs typeface="Arial" panose="020B0604020202020204" pitchFamily="34" charset="0"/>
                        </a:rPr>
                        <a:t>Self cleaning models available</a:t>
                      </a:r>
                    </a:p>
                    <a:p>
                      <a:pPr lvl="0">
                        <a:buNone/>
                      </a:pPr>
                      <a:r>
                        <a:rPr lang="en-US" sz="1800" b="0">
                          <a:solidFill>
                            <a:schemeClr val="bg1"/>
                          </a:solidFill>
                          <a:latin typeface="Arial" panose="020B0604020202020204" pitchFamily="34" charset="0"/>
                          <a:cs typeface="Arial" panose="020B0604020202020204" pitchFamily="34" charset="0"/>
                        </a:rPr>
                        <a:t>No maintenance</a:t>
                      </a:r>
                    </a:p>
                    <a:p>
                      <a:pPr lvl="0">
                        <a:buNone/>
                      </a:pPr>
                      <a:r>
                        <a:rPr lang="en-US" sz="1800" b="0">
                          <a:solidFill>
                            <a:schemeClr val="bg1"/>
                          </a:solidFill>
                          <a:latin typeface="Arial" panose="020B0604020202020204" pitchFamily="34" charset="0"/>
                          <a:cs typeface="Arial" panose="020B0604020202020204" pitchFamily="34" charset="0"/>
                        </a:rPr>
                        <a:t>Low energy costs</a:t>
                      </a:r>
                    </a:p>
                    <a:p>
                      <a:pPr lvl="0">
                        <a:buNone/>
                      </a:pPr>
                      <a:endParaRPr lang="en-US" sz="1800" b="0">
                        <a:solidFill>
                          <a:schemeClr val="bg1"/>
                        </a:solidFill>
                        <a:latin typeface="Arial" panose="020B0604020202020204" pitchFamily="34" charset="0"/>
                        <a:cs typeface="Arial" panose="020B0604020202020204" pitchFamily="34" charset="0"/>
                      </a:endParaRPr>
                    </a:p>
                  </a:txBody>
                  <a:tcPr marL="65977" marR="65977" marT="32988" marB="329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5445087"/>
                  </a:ext>
                </a:extLst>
              </a:tr>
              <a:tr h="972312">
                <a:tc>
                  <a:txBody>
                    <a:bodyPr/>
                    <a:lstStyle/>
                    <a:p>
                      <a:r>
                        <a:rPr lang="en-US" sz="1800" b="0">
                          <a:solidFill>
                            <a:schemeClr val="bg1"/>
                          </a:solidFill>
                          <a:latin typeface="Arial" panose="020B0604020202020204" pitchFamily="34" charset="0"/>
                          <a:cs typeface="Arial" panose="020B0604020202020204" pitchFamily="34" charset="0"/>
                        </a:rPr>
                        <a:t>UVC-GI</a:t>
                      </a:r>
                    </a:p>
                  </a:txBody>
                  <a:tcPr marL="65977" marR="65977" marT="32988" marB="329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800" b="0">
                          <a:solidFill>
                            <a:schemeClr val="bg1"/>
                          </a:solidFill>
                          <a:latin typeface="Arial" panose="020B0604020202020204" pitchFamily="34" charset="0"/>
                          <a:cs typeface="Arial" panose="020B0604020202020204" pitchFamily="34" charset="0"/>
                        </a:rPr>
                        <a:t>Kills most airborne pathogens in a single pass</a:t>
                      </a:r>
                    </a:p>
                  </a:txBody>
                  <a:tcPr marL="65977" marR="65977" marT="32988" marB="329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5012610"/>
                  </a:ext>
                </a:extLst>
              </a:tr>
              <a:tr h="989648">
                <a:tc>
                  <a:txBody>
                    <a:bodyPr/>
                    <a:lstStyle/>
                    <a:p>
                      <a:r>
                        <a:rPr lang="en-US" sz="1800" b="0">
                          <a:solidFill>
                            <a:schemeClr val="bg1"/>
                          </a:solidFill>
                          <a:latin typeface="Arial" panose="020B0604020202020204" pitchFamily="34" charset="0"/>
                          <a:cs typeface="Arial" panose="020B0604020202020204" pitchFamily="34" charset="0"/>
                        </a:rPr>
                        <a:t>Dry Hydrogen Peroxide</a:t>
                      </a:r>
                    </a:p>
                  </a:txBody>
                  <a:tcPr marL="65977" marR="65977" marT="32988" marB="329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a:solidFill>
                            <a:schemeClr val="bg1"/>
                          </a:solidFill>
                          <a:latin typeface="Arial" panose="020B0604020202020204" pitchFamily="34" charset="0"/>
                          <a:cs typeface="Arial" panose="020B0604020202020204" pitchFamily="34" charset="0"/>
                        </a:rPr>
                        <a:t>Floods occupied spaces with H2O2.</a:t>
                      </a:r>
                    </a:p>
                    <a:p>
                      <a:pPr lvl="0">
                        <a:buNone/>
                      </a:pPr>
                      <a:r>
                        <a:rPr lang="en-US" sz="1800" b="0">
                          <a:solidFill>
                            <a:schemeClr val="bg1"/>
                          </a:solidFill>
                          <a:latin typeface="Arial" panose="020B0604020202020204" pitchFamily="34" charset="0"/>
                          <a:cs typeface="Arial" panose="020B0604020202020204" pitchFamily="34" charset="0"/>
                        </a:rPr>
                        <a:t>Low energy costs</a:t>
                      </a:r>
                    </a:p>
                    <a:p>
                      <a:pPr lvl="0">
                        <a:buNone/>
                      </a:pPr>
                      <a:endParaRPr lang="en-US" sz="1800" b="0">
                        <a:solidFill>
                          <a:schemeClr val="bg1"/>
                        </a:solidFill>
                        <a:latin typeface="Arial" panose="020B0604020202020204" pitchFamily="34" charset="0"/>
                        <a:cs typeface="Arial" panose="020B0604020202020204" pitchFamily="34" charset="0"/>
                      </a:endParaRPr>
                    </a:p>
                  </a:txBody>
                  <a:tcPr marL="65977" marR="65977" marT="32988" marB="329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337547"/>
                  </a:ext>
                </a:extLst>
              </a:tr>
            </a:tbl>
          </a:graphicData>
        </a:graphic>
      </p:graphicFrame>
      <p:graphicFrame>
        <p:nvGraphicFramePr>
          <p:cNvPr id="11" name="Table 7">
            <a:extLst>
              <a:ext uri="{FF2B5EF4-FFF2-40B4-BE49-F238E27FC236}">
                <a16:creationId xmlns:a16="http://schemas.microsoft.com/office/drawing/2014/main" id="{3B623639-A983-477B-B1F0-A1F8961F45EB}"/>
              </a:ext>
            </a:extLst>
          </p:cNvPr>
          <p:cNvGraphicFramePr>
            <a:graphicFrameLocks/>
          </p:cNvGraphicFramePr>
          <p:nvPr>
            <p:extLst>
              <p:ext uri="{D42A27DB-BD31-4B8C-83A1-F6EECF244321}">
                <p14:modId xmlns:p14="http://schemas.microsoft.com/office/powerpoint/2010/main" val="2247473121"/>
              </p:ext>
            </p:extLst>
          </p:nvPr>
        </p:nvGraphicFramePr>
        <p:xfrm>
          <a:off x="6174656" y="1376515"/>
          <a:ext cx="5958348" cy="4122867"/>
        </p:xfrm>
        <a:graphic>
          <a:graphicData uri="http://schemas.openxmlformats.org/drawingml/2006/table">
            <a:tbl>
              <a:tblPr firstRow="1" bandRow="1">
                <a:tableStyleId>{5C22544A-7EE6-4342-B048-85BDC9FD1C3A}</a:tableStyleId>
              </a:tblPr>
              <a:tblGrid>
                <a:gridCol w="1738519">
                  <a:extLst>
                    <a:ext uri="{9D8B030D-6E8A-4147-A177-3AD203B41FA5}">
                      <a16:colId xmlns:a16="http://schemas.microsoft.com/office/drawing/2014/main" val="990019167"/>
                    </a:ext>
                  </a:extLst>
                </a:gridCol>
                <a:gridCol w="4219829">
                  <a:extLst>
                    <a:ext uri="{9D8B030D-6E8A-4147-A177-3AD203B41FA5}">
                      <a16:colId xmlns:a16="http://schemas.microsoft.com/office/drawing/2014/main" val="1455335586"/>
                    </a:ext>
                  </a:extLst>
                </a:gridCol>
              </a:tblGrid>
              <a:tr h="973395">
                <a:tc>
                  <a:txBody>
                    <a:bodyPr/>
                    <a:lstStyle/>
                    <a:p>
                      <a:r>
                        <a:rPr lang="en-US" sz="1800" b="0">
                          <a:solidFill>
                            <a:schemeClr val="bg1"/>
                          </a:solidFill>
                          <a:latin typeface="Arial"/>
                          <a:cs typeface="Arial"/>
                        </a:rPr>
                        <a:t>Ionization</a:t>
                      </a:r>
                    </a:p>
                  </a:txBody>
                  <a:tcPr marL="65977" marR="65977" marT="32988" marB="329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800" b="0">
                          <a:solidFill>
                            <a:schemeClr val="bg1"/>
                          </a:solidFill>
                          <a:latin typeface="Arial"/>
                          <a:cs typeface="Arial"/>
                        </a:rPr>
                        <a:t>Newer Technology</a:t>
                      </a:r>
                    </a:p>
                    <a:p>
                      <a:pPr lvl="0">
                        <a:buNone/>
                      </a:pPr>
                      <a:r>
                        <a:rPr lang="en-US" sz="1800" b="0">
                          <a:solidFill>
                            <a:schemeClr val="bg1"/>
                          </a:solidFill>
                          <a:latin typeface="Arial"/>
                          <a:cs typeface="Arial"/>
                        </a:rPr>
                        <a:t>Limited Research on efficacy/safety</a:t>
                      </a:r>
                    </a:p>
                    <a:p>
                      <a:pPr lvl="0">
                        <a:buNone/>
                      </a:pPr>
                      <a:endParaRPr lang="en-US" sz="1800" b="0">
                        <a:solidFill>
                          <a:schemeClr val="bg1"/>
                        </a:solidFill>
                        <a:latin typeface="Arial"/>
                        <a:cs typeface="Arial"/>
                      </a:endParaRPr>
                    </a:p>
                  </a:txBody>
                  <a:tcPr marL="65977" marR="65977" marT="32988" marB="329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5445087"/>
                  </a:ext>
                </a:extLst>
              </a:tr>
              <a:tr h="1270852">
                <a:tc>
                  <a:txBody>
                    <a:bodyPr/>
                    <a:lstStyle/>
                    <a:p>
                      <a:r>
                        <a:rPr lang="en-US" sz="1800" b="0">
                          <a:solidFill>
                            <a:schemeClr val="bg1"/>
                          </a:solidFill>
                          <a:latin typeface="Arial" panose="020B0604020202020204" pitchFamily="34" charset="0"/>
                          <a:cs typeface="Arial" panose="020B0604020202020204" pitchFamily="34" charset="0"/>
                        </a:rPr>
                        <a:t>UVC-GI</a:t>
                      </a:r>
                    </a:p>
                  </a:txBody>
                  <a:tcPr marL="65977" marR="65977" marT="32988" marB="329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800" b="0">
                          <a:solidFill>
                            <a:schemeClr val="bg1"/>
                          </a:solidFill>
                          <a:latin typeface="Arial"/>
                          <a:cs typeface="Arial"/>
                        </a:rPr>
                        <a:t>Expensive</a:t>
                      </a:r>
                    </a:p>
                    <a:p>
                      <a:pPr lvl="0">
                        <a:buNone/>
                      </a:pPr>
                      <a:r>
                        <a:rPr lang="en-US" sz="1800" b="0">
                          <a:solidFill>
                            <a:schemeClr val="bg1"/>
                          </a:solidFill>
                          <a:latin typeface="Arial"/>
                          <a:cs typeface="Arial"/>
                        </a:rPr>
                        <a:t>Energy costs</a:t>
                      </a:r>
                    </a:p>
                    <a:p>
                      <a:pPr lvl="0">
                        <a:buNone/>
                      </a:pPr>
                      <a:r>
                        <a:rPr lang="en-US" sz="1800" b="0">
                          <a:solidFill>
                            <a:schemeClr val="bg1"/>
                          </a:solidFill>
                          <a:latin typeface="Arial"/>
                          <a:cs typeface="Arial"/>
                        </a:rPr>
                        <a:t>Dangerous to people</a:t>
                      </a:r>
                    </a:p>
                    <a:p>
                      <a:pPr lvl="0">
                        <a:buNone/>
                      </a:pPr>
                      <a:r>
                        <a:rPr lang="en-US" sz="1800" b="0">
                          <a:solidFill>
                            <a:schemeClr val="bg1"/>
                          </a:solidFill>
                          <a:latin typeface="Arial"/>
                          <a:cs typeface="Arial"/>
                        </a:rPr>
                        <a:t>Only effective on air passing by the light</a:t>
                      </a:r>
                    </a:p>
                    <a:p>
                      <a:pPr lvl="0">
                        <a:buNone/>
                      </a:pPr>
                      <a:r>
                        <a:rPr lang="en-US" sz="1800" b="0">
                          <a:solidFill>
                            <a:schemeClr val="bg1"/>
                          </a:solidFill>
                          <a:latin typeface="Arial"/>
                          <a:cs typeface="Arial"/>
                        </a:rPr>
                        <a:t>Maintenance costs</a:t>
                      </a:r>
                    </a:p>
                    <a:p>
                      <a:pPr lvl="0">
                        <a:buNone/>
                      </a:pPr>
                      <a:endParaRPr lang="en-US" sz="1800" b="0">
                        <a:solidFill>
                          <a:schemeClr val="bg1"/>
                        </a:solidFill>
                        <a:latin typeface="Arial" panose="020B0604020202020204" pitchFamily="34" charset="0"/>
                        <a:cs typeface="Arial" panose="020B0604020202020204" pitchFamily="34" charset="0"/>
                      </a:endParaRPr>
                    </a:p>
                  </a:txBody>
                  <a:tcPr marL="65977" marR="65977" marT="32988" marB="329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5012610"/>
                  </a:ext>
                </a:extLst>
              </a:tr>
              <a:tr h="989648">
                <a:tc>
                  <a:txBody>
                    <a:bodyPr/>
                    <a:lstStyle/>
                    <a:p>
                      <a:r>
                        <a:rPr lang="en-US" sz="1800" b="0">
                          <a:solidFill>
                            <a:schemeClr val="bg1"/>
                          </a:solidFill>
                          <a:latin typeface="Arial"/>
                          <a:cs typeface="Arial"/>
                        </a:rPr>
                        <a:t>Dry Hydrogen Peroxide</a:t>
                      </a:r>
                    </a:p>
                  </a:txBody>
                  <a:tcPr marL="65977" marR="65977" marT="32988" marB="329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a:solidFill>
                            <a:schemeClr val="bg1"/>
                          </a:solidFill>
                          <a:latin typeface="Arial" panose="020B0604020202020204" pitchFamily="34" charset="0"/>
                          <a:cs typeface="Arial" panose="020B0604020202020204" pitchFamily="34" charset="0"/>
                        </a:rPr>
                        <a:t>Mid priced</a:t>
                      </a:r>
                    </a:p>
                    <a:p>
                      <a:r>
                        <a:rPr lang="en-US" sz="1800" b="0">
                          <a:solidFill>
                            <a:schemeClr val="bg1"/>
                          </a:solidFill>
                          <a:latin typeface="Arial" panose="020B0604020202020204" pitchFamily="34" charset="0"/>
                          <a:cs typeface="Arial" panose="020B0604020202020204" pitchFamily="34" charset="0"/>
                        </a:rPr>
                        <a:t>Maintenance costs</a:t>
                      </a:r>
                    </a:p>
                    <a:p>
                      <a:r>
                        <a:rPr lang="en-US" sz="1800" b="0">
                          <a:solidFill>
                            <a:schemeClr val="bg1"/>
                          </a:solidFill>
                          <a:latin typeface="Arial" panose="020B0604020202020204" pitchFamily="34" charset="0"/>
                          <a:cs typeface="Arial" panose="020B0604020202020204" pitchFamily="34" charset="0"/>
                        </a:rPr>
                        <a:t>Newer technology</a:t>
                      </a:r>
                    </a:p>
                    <a:p>
                      <a:r>
                        <a:rPr lang="en-US" sz="1800" b="0">
                          <a:solidFill>
                            <a:schemeClr val="bg1"/>
                          </a:solidFill>
                          <a:latin typeface="Arial" panose="020B0604020202020204" pitchFamily="34" charset="0"/>
                          <a:cs typeface="Arial" panose="020B0604020202020204" pitchFamily="34" charset="0"/>
                        </a:rPr>
                        <a:t>Limited research on efficacy/safety</a:t>
                      </a:r>
                    </a:p>
                    <a:p>
                      <a:pPr lvl="0">
                        <a:buNone/>
                      </a:pPr>
                      <a:endParaRPr lang="en-US" sz="1800" b="0">
                        <a:solidFill>
                          <a:schemeClr val="bg1"/>
                        </a:solidFill>
                        <a:latin typeface="Arial" panose="020B0604020202020204" pitchFamily="34" charset="0"/>
                        <a:cs typeface="Arial" panose="020B0604020202020204" pitchFamily="34" charset="0"/>
                      </a:endParaRPr>
                    </a:p>
                  </a:txBody>
                  <a:tcPr marL="65977" marR="65977" marT="32988" marB="329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337547"/>
                  </a:ext>
                </a:extLst>
              </a:tr>
            </a:tbl>
          </a:graphicData>
        </a:graphic>
      </p:graphicFrame>
      <p:sp>
        <p:nvSpPr>
          <p:cNvPr id="17" name="Title 1">
            <a:extLst>
              <a:ext uri="{FF2B5EF4-FFF2-40B4-BE49-F238E27FC236}">
                <a16:creationId xmlns:a16="http://schemas.microsoft.com/office/drawing/2014/main" id="{174DC621-421C-4E03-B0F4-B9DC39AA999C}"/>
              </a:ext>
            </a:extLst>
          </p:cNvPr>
          <p:cNvSpPr txBox="1">
            <a:spLocks/>
          </p:cNvSpPr>
          <p:nvPr/>
        </p:nvSpPr>
        <p:spPr>
          <a:xfrm>
            <a:off x="1227065" y="658765"/>
            <a:ext cx="3641868" cy="6102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chemeClr val="bg1"/>
                </a:solidFill>
                <a:latin typeface="Arial" panose="020B0604020202020204" pitchFamily="34" charset="0"/>
                <a:cs typeface="Arial" panose="020B0604020202020204" pitchFamily="34" charset="0"/>
              </a:rPr>
              <a:t>PROS</a:t>
            </a:r>
          </a:p>
        </p:txBody>
      </p:sp>
      <p:sp>
        <p:nvSpPr>
          <p:cNvPr id="18" name="Title 1">
            <a:extLst>
              <a:ext uri="{FF2B5EF4-FFF2-40B4-BE49-F238E27FC236}">
                <a16:creationId xmlns:a16="http://schemas.microsoft.com/office/drawing/2014/main" id="{2636903F-6EB6-4918-A133-41D03FEE049D}"/>
              </a:ext>
            </a:extLst>
          </p:cNvPr>
          <p:cNvSpPr txBox="1">
            <a:spLocks/>
          </p:cNvSpPr>
          <p:nvPr/>
        </p:nvSpPr>
        <p:spPr>
          <a:xfrm>
            <a:off x="7954298" y="658765"/>
            <a:ext cx="2694038" cy="6102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chemeClr val="bg1"/>
                </a:solidFill>
                <a:latin typeface="Arial" panose="020B0604020202020204" pitchFamily="34" charset="0"/>
                <a:cs typeface="Arial" panose="020B0604020202020204" pitchFamily="34" charset="0"/>
              </a:rPr>
              <a:t>CONS</a:t>
            </a:r>
          </a:p>
        </p:txBody>
      </p:sp>
      <p:pic>
        <p:nvPicPr>
          <p:cNvPr id="10" name="Picture 49">
            <a:extLst>
              <a:ext uri="{FF2B5EF4-FFF2-40B4-BE49-F238E27FC236}">
                <a16:creationId xmlns:a16="http://schemas.microsoft.com/office/drawing/2014/main" id="{8DDDC493-7B3F-43E9-80F9-4D1DE9334447}"/>
              </a:ext>
            </a:extLst>
          </p:cNvPr>
          <p:cNvPicPr>
            <a:picLocks noChangeAspect="1"/>
          </p:cNvPicPr>
          <p:nvPr/>
        </p:nvPicPr>
        <p:blipFill>
          <a:blip r:embed="rId4"/>
          <a:stretch>
            <a:fillRect/>
          </a:stretch>
        </p:blipFill>
        <p:spPr>
          <a:xfrm>
            <a:off x="-8313" y="6245988"/>
            <a:ext cx="12200313" cy="612648"/>
          </a:xfrm>
          <a:prstGeom prst="rect">
            <a:avLst/>
          </a:prstGeom>
        </p:spPr>
      </p:pic>
      <p:pic>
        <p:nvPicPr>
          <p:cNvPr id="14" name="Picture 55" descr="Logo&#10;&#10;Description automatically generated with medium confidence">
            <a:extLst>
              <a:ext uri="{FF2B5EF4-FFF2-40B4-BE49-F238E27FC236}">
                <a16:creationId xmlns:a16="http://schemas.microsoft.com/office/drawing/2014/main" id="{8E87270E-7802-4465-8EE6-99BEEB7234D2}"/>
              </a:ext>
            </a:extLst>
          </p:cNvPr>
          <p:cNvPicPr>
            <a:picLocks noChangeAspect="1"/>
          </p:cNvPicPr>
          <p:nvPr/>
        </p:nvPicPr>
        <p:blipFill>
          <a:blip r:embed="rId5"/>
          <a:stretch>
            <a:fillRect/>
          </a:stretch>
        </p:blipFill>
        <p:spPr>
          <a:xfrm>
            <a:off x="208067" y="6457764"/>
            <a:ext cx="2102367" cy="274320"/>
          </a:xfrm>
          <a:prstGeom prst="rect">
            <a:avLst/>
          </a:prstGeom>
        </p:spPr>
      </p:pic>
      <p:pic>
        <p:nvPicPr>
          <p:cNvPr id="15" name="Picture 57" descr="Logo&#10;&#10;Description automatically generated">
            <a:extLst>
              <a:ext uri="{FF2B5EF4-FFF2-40B4-BE49-F238E27FC236}">
                <a16:creationId xmlns:a16="http://schemas.microsoft.com/office/drawing/2014/main" id="{A15E23B9-7ECA-4DA8-9200-6F0CAC84DC99}"/>
              </a:ext>
            </a:extLst>
          </p:cNvPr>
          <p:cNvPicPr>
            <a:picLocks noChangeAspect="1"/>
          </p:cNvPicPr>
          <p:nvPr/>
        </p:nvPicPr>
        <p:blipFill>
          <a:blip r:embed="rId6"/>
          <a:stretch>
            <a:fillRect/>
          </a:stretch>
        </p:blipFill>
        <p:spPr>
          <a:xfrm>
            <a:off x="3549167" y="6371158"/>
            <a:ext cx="1247158" cy="391964"/>
          </a:xfrm>
          <a:prstGeom prst="rect">
            <a:avLst/>
          </a:prstGeom>
        </p:spPr>
      </p:pic>
      <p:pic>
        <p:nvPicPr>
          <p:cNvPr id="19" name="Picture 59" descr="Logo, company name&#10;&#10;Description automatically generated">
            <a:extLst>
              <a:ext uri="{FF2B5EF4-FFF2-40B4-BE49-F238E27FC236}">
                <a16:creationId xmlns:a16="http://schemas.microsoft.com/office/drawing/2014/main" id="{F8E04473-1270-4E19-9DFD-F5ED0DF04F64}"/>
              </a:ext>
            </a:extLst>
          </p:cNvPr>
          <p:cNvPicPr>
            <a:picLocks noChangeAspect="1"/>
          </p:cNvPicPr>
          <p:nvPr/>
        </p:nvPicPr>
        <p:blipFill rotWithShape="1">
          <a:blip r:embed="rId7"/>
          <a:srcRect t="18143" b="34286"/>
          <a:stretch/>
        </p:blipFill>
        <p:spPr>
          <a:xfrm>
            <a:off x="2415610" y="6302414"/>
            <a:ext cx="1003118" cy="477198"/>
          </a:xfrm>
          <a:prstGeom prst="rect">
            <a:avLst/>
          </a:prstGeom>
        </p:spPr>
      </p:pic>
      <p:pic>
        <p:nvPicPr>
          <p:cNvPr id="2" name="Picture 6">
            <a:extLst>
              <a:ext uri="{FF2B5EF4-FFF2-40B4-BE49-F238E27FC236}">
                <a16:creationId xmlns:a16="http://schemas.microsoft.com/office/drawing/2014/main" id="{4DBCBC5F-B999-451D-AE49-A7648946D6DE}"/>
              </a:ext>
            </a:extLst>
          </p:cNvPr>
          <p:cNvPicPr>
            <a:picLocks noChangeAspect="1"/>
          </p:cNvPicPr>
          <p:nvPr/>
        </p:nvPicPr>
        <p:blipFill>
          <a:blip r:embed="rId8"/>
          <a:srcRect/>
          <a:stretch/>
        </p:blipFill>
        <p:spPr>
          <a:xfrm>
            <a:off x="10737666" y="6347532"/>
            <a:ext cx="1259426" cy="409559"/>
          </a:xfrm>
          <a:prstGeom prst="rect">
            <a:avLst/>
          </a:prstGeom>
        </p:spPr>
      </p:pic>
    </p:spTree>
    <p:extLst>
      <p:ext uri="{BB962C8B-B14F-4D97-AF65-F5344CB8AC3E}">
        <p14:creationId xmlns:p14="http://schemas.microsoft.com/office/powerpoint/2010/main" val="208384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9F402E-3E5E-4A93-B992-597FB1AA97C1}"/>
              </a:ext>
            </a:extLst>
          </p:cNvPr>
          <p:cNvSpPr>
            <a:spLocks noGrp="1"/>
          </p:cNvSpPr>
          <p:nvPr>
            <p:ph type="title"/>
          </p:nvPr>
        </p:nvSpPr>
        <p:spPr>
          <a:xfrm>
            <a:off x="2316480" y="212725"/>
            <a:ext cx="9037320" cy="1325563"/>
          </a:xfrm>
        </p:spPr>
        <p:txBody>
          <a:bodyPr>
            <a:normAutofit/>
          </a:bodyPr>
          <a:lstStyle/>
          <a:p>
            <a:r>
              <a:rPr lang="en-US" sz="3000" b="1">
                <a:solidFill>
                  <a:srgbClr val="515456"/>
                </a:solidFill>
                <a:latin typeface="Arial" panose="020B0604020202020204" pitchFamily="34" charset="0"/>
                <a:cs typeface="Arial" panose="020B0604020202020204" pitchFamily="34" charset="0"/>
              </a:rPr>
              <a:t>ASHRAE Core Recommendations:</a:t>
            </a:r>
          </a:p>
        </p:txBody>
      </p:sp>
      <p:sp>
        <p:nvSpPr>
          <p:cNvPr id="8" name="TextBox 2">
            <a:extLst>
              <a:ext uri="{FF2B5EF4-FFF2-40B4-BE49-F238E27FC236}">
                <a16:creationId xmlns:a16="http://schemas.microsoft.com/office/drawing/2014/main" id="{62189B72-1F35-4DD8-A351-4B1B112334B2}"/>
              </a:ext>
            </a:extLst>
          </p:cNvPr>
          <p:cNvSpPr txBox="1"/>
          <p:nvPr/>
        </p:nvSpPr>
        <p:spPr>
          <a:xfrm>
            <a:off x="2401571" y="1424978"/>
            <a:ext cx="2743200"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b="1">
                <a:solidFill>
                  <a:srgbClr val="515456"/>
                </a:solidFill>
                <a:latin typeface="Arial" panose="020B0604020202020204" pitchFamily="34" charset="0"/>
                <a:cs typeface="Arial" panose="020B0604020202020204" pitchFamily="34" charset="0"/>
              </a:rPr>
              <a:t>1. </a:t>
            </a:r>
            <a:r>
              <a:rPr lang="en-US" sz="1600" b="1" u="sng">
                <a:solidFill>
                  <a:srgbClr val="515456"/>
                </a:solidFill>
                <a:latin typeface="Arial" panose="020B0604020202020204" pitchFamily="34" charset="0"/>
                <a:cs typeface="Arial" panose="020B0604020202020204" pitchFamily="34" charset="0"/>
              </a:rPr>
              <a:t>Public Health Guidance</a:t>
            </a:r>
            <a:r>
              <a:rPr lang="en-US" sz="1600" b="1">
                <a:solidFill>
                  <a:srgbClr val="515456"/>
                </a:solidFill>
                <a:latin typeface="Arial" panose="020B0604020202020204" pitchFamily="34" charset="0"/>
                <a:cs typeface="Arial" panose="020B0604020202020204" pitchFamily="34" charset="0"/>
              </a:rPr>
              <a:t> </a:t>
            </a:r>
          </a:p>
          <a:p>
            <a:pPr algn="ctr">
              <a:spcBef>
                <a:spcPts val="600"/>
              </a:spcBef>
            </a:pPr>
            <a:r>
              <a:rPr lang="en-US" sz="1600">
                <a:solidFill>
                  <a:srgbClr val="515456"/>
                </a:solidFill>
                <a:latin typeface="Arial" panose="020B0604020202020204" pitchFamily="34" charset="0"/>
                <a:cs typeface="Arial" panose="020B0604020202020204" pitchFamily="34" charset="0"/>
              </a:rPr>
              <a:t>Follow all regulatory and statutory requirements and recommendations.</a:t>
            </a:r>
          </a:p>
        </p:txBody>
      </p:sp>
      <p:sp>
        <p:nvSpPr>
          <p:cNvPr id="9" name="Rectangle 3">
            <a:extLst>
              <a:ext uri="{FF2B5EF4-FFF2-40B4-BE49-F238E27FC236}">
                <a16:creationId xmlns:a16="http://schemas.microsoft.com/office/drawing/2014/main" id="{3C1DBF9E-EF37-4905-B8B3-799C5FB9ACD4}"/>
              </a:ext>
            </a:extLst>
          </p:cNvPr>
          <p:cNvSpPr/>
          <p:nvPr/>
        </p:nvSpPr>
        <p:spPr>
          <a:xfrm>
            <a:off x="0" y="0"/>
            <a:ext cx="1981200" cy="617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2" name="TextBox 7">
            <a:extLst>
              <a:ext uri="{FF2B5EF4-FFF2-40B4-BE49-F238E27FC236}">
                <a16:creationId xmlns:a16="http://schemas.microsoft.com/office/drawing/2014/main" id="{9315F278-FEA1-4BF6-B408-C7F05D78516D}"/>
              </a:ext>
            </a:extLst>
          </p:cNvPr>
          <p:cNvSpPr txBox="1"/>
          <p:nvPr/>
        </p:nvSpPr>
        <p:spPr>
          <a:xfrm>
            <a:off x="0" y="4685605"/>
            <a:ext cx="1981200" cy="1384995"/>
          </a:xfrm>
          <a:prstGeom prst="rect">
            <a:avLst/>
          </a:prstGeom>
          <a:noFill/>
        </p:spPr>
        <p:txBody>
          <a:bodyPr wrap="square">
            <a:spAutoFit/>
          </a:bodyPr>
          <a:lstStyle/>
          <a:p>
            <a:pPr algn="l"/>
            <a:r>
              <a:rPr lang="en-US" sz="1200">
                <a:solidFill>
                  <a:schemeClr val="bg1"/>
                </a:solidFill>
                <a:ea typeface="+mn-lt"/>
                <a:cs typeface="+mn-lt"/>
                <a:hlinkClick r:id="rId2">
                  <a:extLst>
                    <a:ext uri="{A12FA001-AC4F-418D-AE19-62706E023703}">
                      <ahyp:hlinkClr xmlns:ahyp="http://schemas.microsoft.com/office/drawing/2018/hyperlinkcolor" val="tx"/>
                    </a:ext>
                  </a:extLst>
                </a:hlinkClick>
              </a:rPr>
              <a:t>https://www.ashrae.org/file%20library/technical%20resources/covid-19/core-recommendations-for-reducing-airborne-infectious-aerosol-exposure.pdf</a:t>
            </a:r>
            <a:endParaRPr lang="en-US" sz="1200">
              <a:solidFill>
                <a:schemeClr val="bg1"/>
              </a:solidFill>
            </a:endParaRPr>
          </a:p>
        </p:txBody>
      </p:sp>
      <p:sp>
        <p:nvSpPr>
          <p:cNvPr id="13" name="TextBox 21">
            <a:extLst>
              <a:ext uri="{FF2B5EF4-FFF2-40B4-BE49-F238E27FC236}">
                <a16:creationId xmlns:a16="http://schemas.microsoft.com/office/drawing/2014/main" id="{87243BBC-23A5-4B6E-B135-CC62C3EDEC7E}"/>
              </a:ext>
            </a:extLst>
          </p:cNvPr>
          <p:cNvSpPr txBox="1"/>
          <p:nvPr/>
        </p:nvSpPr>
        <p:spPr>
          <a:xfrm>
            <a:off x="5914579" y="4347051"/>
            <a:ext cx="2834641" cy="1031051"/>
          </a:xfrm>
          <a:prstGeom prst="rect">
            <a:avLst/>
          </a:prstGeom>
          <a:noFill/>
        </p:spPr>
        <p:txBody>
          <a:bodyPr wrap="square">
            <a:spAutoFit/>
          </a:bodyPr>
          <a:lstStyle/>
          <a:p>
            <a:pPr algn="ctr">
              <a:lnSpc>
                <a:spcPct val="150000"/>
              </a:lnSpc>
            </a:pPr>
            <a:r>
              <a:rPr lang="en-US" sz="1600" b="1">
                <a:solidFill>
                  <a:srgbClr val="515456"/>
                </a:solidFill>
                <a:latin typeface="Arial" panose="020B0604020202020204" pitchFamily="34" charset="0"/>
                <a:cs typeface="Arial" panose="020B0604020202020204" pitchFamily="34" charset="0"/>
              </a:rPr>
              <a:t>5. </a:t>
            </a:r>
            <a:r>
              <a:rPr lang="en-US" sz="1600" b="1" u="sng">
                <a:solidFill>
                  <a:srgbClr val="515456"/>
                </a:solidFill>
                <a:latin typeface="Arial" panose="020B0604020202020204" pitchFamily="34" charset="0"/>
                <a:cs typeface="Arial" panose="020B0604020202020204" pitchFamily="34" charset="0"/>
              </a:rPr>
              <a:t>System Commissioning</a:t>
            </a:r>
            <a:r>
              <a:rPr lang="en-US" sz="1600" b="1">
                <a:solidFill>
                  <a:srgbClr val="515456"/>
                </a:solidFill>
                <a:latin typeface="Arial" panose="020B0604020202020204" pitchFamily="34" charset="0"/>
                <a:cs typeface="Arial" panose="020B0604020202020204" pitchFamily="34" charset="0"/>
              </a:rPr>
              <a:t> </a:t>
            </a:r>
          </a:p>
          <a:p>
            <a:pPr algn="ctr">
              <a:spcBef>
                <a:spcPts val="600"/>
              </a:spcBef>
            </a:pPr>
            <a:r>
              <a:rPr lang="en-US" sz="1600">
                <a:solidFill>
                  <a:srgbClr val="515456"/>
                </a:solidFill>
                <a:latin typeface="Arial" panose="020B0604020202020204" pitchFamily="34" charset="0"/>
                <a:cs typeface="Arial" panose="020B0604020202020204" pitchFamily="34" charset="0"/>
              </a:rPr>
              <a:t>Verify HVAC systems </a:t>
            </a:r>
          </a:p>
          <a:p>
            <a:pPr algn="ctr"/>
            <a:r>
              <a:rPr lang="en-US" sz="1600">
                <a:solidFill>
                  <a:srgbClr val="515456"/>
                </a:solidFill>
                <a:latin typeface="Arial" panose="020B0604020202020204" pitchFamily="34" charset="0"/>
                <a:cs typeface="Arial" panose="020B0604020202020204" pitchFamily="34" charset="0"/>
              </a:rPr>
              <a:t>are functioning as designed.</a:t>
            </a:r>
            <a:endParaRPr lang="en-US" sz="1600"/>
          </a:p>
        </p:txBody>
      </p:sp>
      <p:sp>
        <p:nvSpPr>
          <p:cNvPr id="14" name="TextBox 25">
            <a:extLst>
              <a:ext uri="{FF2B5EF4-FFF2-40B4-BE49-F238E27FC236}">
                <a16:creationId xmlns:a16="http://schemas.microsoft.com/office/drawing/2014/main" id="{C859211C-84F1-4472-8510-CBB7D8CF272F}"/>
              </a:ext>
            </a:extLst>
          </p:cNvPr>
          <p:cNvSpPr txBox="1"/>
          <p:nvPr/>
        </p:nvSpPr>
        <p:spPr>
          <a:xfrm>
            <a:off x="4111624" y="2871021"/>
            <a:ext cx="3185161" cy="1031051"/>
          </a:xfrm>
          <a:prstGeom prst="rect">
            <a:avLst/>
          </a:prstGeom>
          <a:noFill/>
        </p:spPr>
        <p:txBody>
          <a:bodyPr wrap="square">
            <a:spAutoFit/>
          </a:bodyPr>
          <a:lstStyle/>
          <a:p>
            <a:pPr algn="ctr">
              <a:lnSpc>
                <a:spcPct val="150000"/>
              </a:lnSpc>
            </a:pPr>
            <a:r>
              <a:rPr lang="en-US" sz="1600" b="1">
                <a:solidFill>
                  <a:srgbClr val="515456"/>
                </a:solidFill>
                <a:latin typeface="Arial" panose="020B0604020202020204" pitchFamily="34" charset="0"/>
                <a:cs typeface="Arial" panose="020B0604020202020204" pitchFamily="34" charset="0"/>
              </a:rPr>
              <a:t>3. </a:t>
            </a:r>
            <a:r>
              <a:rPr lang="en-US" sz="1600" b="1" u="sng">
                <a:solidFill>
                  <a:srgbClr val="515456"/>
                </a:solidFill>
                <a:latin typeface="Arial" panose="020B0604020202020204" pitchFamily="34" charset="0"/>
                <a:cs typeface="Arial" panose="020B0604020202020204" pitchFamily="34" charset="0"/>
              </a:rPr>
              <a:t> Air Distribution</a:t>
            </a:r>
            <a:r>
              <a:rPr lang="en-US" sz="1600" b="1">
                <a:solidFill>
                  <a:srgbClr val="515456"/>
                </a:solidFill>
                <a:latin typeface="Arial" panose="020B0604020202020204" pitchFamily="34" charset="0"/>
                <a:cs typeface="Arial" panose="020B0604020202020204" pitchFamily="34" charset="0"/>
              </a:rPr>
              <a:t> </a:t>
            </a:r>
          </a:p>
          <a:p>
            <a:pPr algn="ctr">
              <a:spcBef>
                <a:spcPts val="600"/>
              </a:spcBef>
            </a:pPr>
            <a:r>
              <a:rPr lang="en-US" sz="1600">
                <a:solidFill>
                  <a:srgbClr val="515456"/>
                </a:solidFill>
                <a:latin typeface="Arial" panose="020B0604020202020204" pitchFamily="34" charset="0"/>
                <a:cs typeface="Arial" panose="020B0604020202020204" pitchFamily="34" charset="0"/>
              </a:rPr>
              <a:t>Avoid strong currents that may </a:t>
            </a:r>
          </a:p>
          <a:p>
            <a:pPr algn="ctr"/>
            <a:r>
              <a:rPr lang="en-US" sz="1600">
                <a:solidFill>
                  <a:srgbClr val="515456"/>
                </a:solidFill>
                <a:latin typeface="Arial" panose="020B0604020202020204" pitchFamily="34" charset="0"/>
                <a:cs typeface="Arial" panose="020B0604020202020204" pitchFamily="34" charset="0"/>
              </a:rPr>
              <a:t>increase direct transmission.</a:t>
            </a:r>
          </a:p>
        </p:txBody>
      </p:sp>
      <p:sp>
        <p:nvSpPr>
          <p:cNvPr id="17" name="TextBox 21">
            <a:extLst>
              <a:ext uri="{FF2B5EF4-FFF2-40B4-BE49-F238E27FC236}">
                <a16:creationId xmlns:a16="http://schemas.microsoft.com/office/drawing/2014/main" id="{9FE5AC83-D29A-47DD-862D-50034372DA90}"/>
              </a:ext>
            </a:extLst>
          </p:cNvPr>
          <p:cNvSpPr txBox="1"/>
          <p:nvPr/>
        </p:nvSpPr>
        <p:spPr>
          <a:xfrm>
            <a:off x="2401571" y="4347051"/>
            <a:ext cx="2834641" cy="1277273"/>
          </a:xfrm>
          <a:prstGeom prst="rect">
            <a:avLst/>
          </a:prstGeom>
          <a:noFill/>
        </p:spPr>
        <p:txBody>
          <a:bodyPr wrap="square">
            <a:spAutoFit/>
          </a:bodyPr>
          <a:lstStyle/>
          <a:p>
            <a:pPr algn="ctr">
              <a:lnSpc>
                <a:spcPct val="150000"/>
              </a:lnSpc>
            </a:pPr>
            <a:r>
              <a:rPr lang="en-US" sz="1600" b="1">
                <a:solidFill>
                  <a:srgbClr val="C82234"/>
                </a:solidFill>
                <a:latin typeface="Arial" panose="020B0604020202020204" pitchFamily="34" charset="0"/>
                <a:cs typeface="Arial" panose="020B0604020202020204" pitchFamily="34" charset="0"/>
              </a:rPr>
              <a:t>4. </a:t>
            </a:r>
            <a:r>
              <a:rPr lang="en-US" sz="1600" b="1" u="sng">
                <a:solidFill>
                  <a:srgbClr val="C82234"/>
                </a:solidFill>
                <a:latin typeface="Arial" panose="020B0604020202020204" pitchFamily="34" charset="0"/>
                <a:cs typeface="Arial" panose="020B0604020202020204" pitchFamily="34" charset="0"/>
              </a:rPr>
              <a:t>HVAC System Operation</a:t>
            </a:r>
            <a:r>
              <a:rPr lang="en-US" sz="1600" b="1">
                <a:solidFill>
                  <a:srgbClr val="C82234"/>
                </a:solidFill>
                <a:latin typeface="Arial" panose="020B0604020202020204" pitchFamily="34" charset="0"/>
                <a:cs typeface="Arial" panose="020B0604020202020204" pitchFamily="34" charset="0"/>
              </a:rPr>
              <a:t> </a:t>
            </a:r>
          </a:p>
          <a:p>
            <a:pPr algn="ctr">
              <a:spcBef>
                <a:spcPts val="600"/>
              </a:spcBef>
            </a:pPr>
            <a:r>
              <a:rPr lang="en-US" sz="1600">
                <a:solidFill>
                  <a:srgbClr val="515456"/>
                </a:solidFill>
                <a:latin typeface="Arial" panose="020B0604020202020204" pitchFamily="34" charset="0"/>
                <a:cs typeface="Arial" panose="020B0604020202020204" pitchFamily="34" charset="0"/>
              </a:rPr>
              <a:t>Utilize system controls and operational sequences to maximize effectiveness.</a:t>
            </a:r>
          </a:p>
        </p:txBody>
      </p:sp>
      <p:sp>
        <p:nvSpPr>
          <p:cNvPr id="19" name="TextBox 11">
            <a:extLst>
              <a:ext uri="{FF2B5EF4-FFF2-40B4-BE49-F238E27FC236}">
                <a16:creationId xmlns:a16="http://schemas.microsoft.com/office/drawing/2014/main" id="{B7D0687F-D382-430B-BE55-0867139C7D12}"/>
              </a:ext>
            </a:extLst>
          </p:cNvPr>
          <p:cNvSpPr txBox="1"/>
          <p:nvPr/>
        </p:nvSpPr>
        <p:spPr>
          <a:xfrm>
            <a:off x="5480051" y="1401775"/>
            <a:ext cx="388839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b="1">
                <a:solidFill>
                  <a:srgbClr val="C00000"/>
                </a:solidFill>
                <a:latin typeface="Arial" panose="020B0604020202020204" pitchFamily="34" charset="0"/>
                <a:cs typeface="Arial" panose="020B0604020202020204" pitchFamily="34" charset="0"/>
              </a:rPr>
              <a:t>2. </a:t>
            </a:r>
            <a:r>
              <a:rPr lang="en-US" sz="1600" b="1" u="sng">
                <a:solidFill>
                  <a:srgbClr val="C00000"/>
                </a:solidFill>
                <a:latin typeface="Arial" panose="020B0604020202020204" pitchFamily="34" charset="0"/>
                <a:cs typeface="Arial" panose="020B0604020202020204" pitchFamily="34" charset="0"/>
              </a:rPr>
              <a:t>Ventilation, Filtration, Air Cleaning</a:t>
            </a:r>
          </a:p>
          <a:p>
            <a:pPr algn="ctr">
              <a:spcBef>
                <a:spcPts val="600"/>
              </a:spcBef>
            </a:pPr>
            <a:r>
              <a:rPr lang="en-US" sz="1600">
                <a:solidFill>
                  <a:srgbClr val="515456"/>
                </a:solidFill>
                <a:latin typeface="Arial" panose="020B0604020202020204" pitchFamily="34" charset="0"/>
                <a:cs typeface="Arial" panose="020B0604020202020204" pitchFamily="34" charset="0"/>
              </a:rPr>
              <a:t>Increased levels for </a:t>
            </a:r>
          </a:p>
          <a:p>
            <a:pPr algn="ctr">
              <a:spcBef>
                <a:spcPts val="600"/>
              </a:spcBef>
            </a:pPr>
            <a:r>
              <a:rPr lang="en-US" sz="1600">
                <a:solidFill>
                  <a:srgbClr val="515456"/>
                </a:solidFill>
                <a:latin typeface="Arial" panose="020B0604020202020204" pitchFamily="34" charset="0"/>
                <a:cs typeface="Arial" panose="020B0604020202020204" pitchFamily="34" charset="0"/>
              </a:rPr>
              <a:t>added safety.</a:t>
            </a:r>
          </a:p>
        </p:txBody>
      </p:sp>
      <p:pic>
        <p:nvPicPr>
          <p:cNvPr id="15" name="Picture 49">
            <a:extLst>
              <a:ext uri="{FF2B5EF4-FFF2-40B4-BE49-F238E27FC236}">
                <a16:creationId xmlns:a16="http://schemas.microsoft.com/office/drawing/2014/main" id="{F5DC9531-C46F-44B0-89B0-6A565D8CE435}"/>
              </a:ext>
            </a:extLst>
          </p:cNvPr>
          <p:cNvPicPr>
            <a:picLocks noChangeAspect="1"/>
          </p:cNvPicPr>
          <p:nvPr/>
        </p:nvPicPr>
        <p:blipFill>
          <a:blip r:embed="rId3"/>
          <a:stretch>
            <a:fillRect/>
          </a:stretch>
        </p:blipFill>
        <p:spPr>
          <a:xfrm>
            <a:off x="-8313" y="6245988"/>
            <a:ext cx="12200313" cy="612648"/>
          </a:xfrm>
          <a:prstGeom prst="rect">
            <a:avLst/>
          </a:prstGeom>
        </p:spPr>
      </p:pic>
      <p:pic>
        <p:nvPicPr>
          <p:cNvPr id="16" name="Picture 55" descr="Logo&#10;&#10;Description automatically generated with medium confidence">
            <a:extLst>
              <a:ext uri="{FF2B5EF4-FFF2-40B4-BE49-F238E27FC236}">
                <a16:creationId xmlns:a16="http://schemas.microsoft.com/office/drawing/2014/main" id="{6D1DDB16-044A-4266-9D03-FD50A7AAA9D4}"/>
              </a:ext>
            </a:extLst>
          </p:cNvPr>
          <p:cNvPicPr>
            <a:picLocks noChangeAspect="1"/>
          </p:cNvPicPr>
          <p:nvPr/>
        </p:nvPicPr>
        <p:blipFill>
          <a:blip r:embed="rId4"/>
          <a:stretch>
            <a:fillRect/>
          </a:stretch>
        </p:blipFill>
        <p:spPr>
          <a:xfrm>
            <a:off x="208067" y="6457764"/>
            <a:ext cx="2102367" cy="274320"/>
          </a:xfrm>
          <a:prstGeom prst="rect">
            <a:avLst/>
          </a:prstGeom>
        </p:spPr>
      </p:pic>
      <p:pic>
        <p:nvPicPr>
          <p:cNvPr id="18" name="Picture 57" descr="Logo&#10;&#10;Description automatically generated">
            <a:extLst>
              <a:ext uri="{FF2B5EF4-FFF2-40B4-BE49-F238E27FC236}">
                <a16:creationId xmlns:a16="http://schemas.microsoft.com/office/drawing/2014/main" id="{F98D6DAF-51B3-44CC-8ADB-BEB31455DAC6}"/>
              </a:ext>
            </a:extLst>
          </p:cNvPr>
          <p:cNvPicPr>
            <a:picLocks noChangeAspect="1"/>
          </p:cNvPicPr>
          <p:nvPr/>
        </p:nvPicPr>
        <p:blipFill>
          <a:blip r:embed="rId5"/>
          <a:stretch>
            <a:fillRect/>
          </a:stretch>
        </p:blipFill>
        <p:spPr>
          <a:xfrm>
            <a:off x="3549167" y="6371158"/>
            <a:ext cx="1247158" cy="391964"/>
          </a:xfrm>
          <a:prstGeom prst="rect">
            <a:avLst/>
          </a:prstGeom>
        </p:spPr>
      </p:pic>
      <p:pic>
        <p:nvPicPr>
          <p:cNvPr id="20" name="Picture 59" descr="Logo, company name&#10;&#10;Description automatically generated">
            <a:extLst>
              <a:ext uri="{FF2B5EF4-FFF2-40B4-BE49-F238E27FC236}">
                <a16:creationId xmlns:a16="http://schemas.microsoft.com/office/drawing/2014/main" id="{D405898C-1DC8-4F73-869A-68530542A518}"/>
              </a:ext>
            </a:extLst>
          </p:cNvPr>
          <p:cNvPicPr>
            <a:picLocks noChangeAspect="1"/>
          </p:cNvPicPr>
          <p:nvPr/>
        </p:nvPicPr>
        <p:blipFill rotWithShape="1">
          <a:blip r:embed="rId6"/>
          <a:srcRect t="18143" b="34286"/>
          <a:stretch/>
        </p:blipFill>
        <p:spPr>
          <a:xfrm>
            <a:off x="2415610" y="6302414"/>
            <a:ext cx="1003118" cy="477198"/>
          </a:xfrm>
          <a:prstGeom prst="rect">
            <a:avLst/>
          </a:prstGeom>
        </p:spPr>
      </p:pic>
      <p:pic>
        <p:nvPicPr>
          <p:cNvPr id="11" name="Picture 5">
            <a:extLst>
              <a:ext uri="{FF2B5EF4-FFF2-40B4-BE49-F238E27FC236}">
                <a16:creationId xmlns:a16="http://schemas.microsoft.com/office/drawing/2014/main" id="{19AF5524-D687-4CEE-ABC6-C0661B97F4E0}"/>
              </a:ext>
            </a:extLst>
          </p:cNvPr>
          <p:cNvPicPr>
            <a:picLocks noChangeAspect="1"/>
          </p:cNvPicPr>
          <p:nvPr/>
        </p:nvPicPr>
        <p:blipFill rotWithShape="1">
          <a:blip r:embed="rId7">
            <a:alphaModFix amt="10000"/>
          </a:blip>
          <a:srcRect l="35201" t="167" r="42336" b="-1"/>
          <a:stretch/>
        </p:blipFill>
        <p:spPr>
          <a:xfrm>
            <a:off x="9448800" y="0"/>
            <a:ext cx="2743200" cy="6858000"/>
          </a:xfrm>
          <a:prstGeom prst="rect">
            <a:avLst/>
          </a:prstGeom>
        </p:spPr>
      </p:pic>
      <p:pic>
        <p:nvPicPr>
          <p:cNvPr id="2" name="Picture 6">
            <a:extLst>
              <a:ext uri="{FF2B5EF4-FFF2-40B4-BE49-F238E27FC236}">
                <a16:creationId xmlns:a16="http://schemas.microsoft.com/office/drawing/2014/main" id="{CF0F0561-DB09-472D-B99A-F9A98C11B1E6}"/>
              </a:ext>
            </a:extLst>
          </p:cNvPr>
          <p:cNvPicPr>
            <a:picLocks noChangeAspect="1"/>
          </p:cNvPicPr>
          <p:nvPr/>
        </p:nvPicPr>
        <p:blipFill>
          <a:blip r:embed="rId8"/>
          <a:srcRect/>
          <a:stretch/>
        </p:blipFill>
        <p:spPr>
          <a:xfrm>
            <a:off x="10737666" y="6347532"/>
            <a:ext cx="1259426" cy="409559"/>
          </a:xfrm>
          <a:prstGeom prst="rect">
            <a:avLst/>
          </a:prstGeom>
        </p:spPr>
      </p:pic>
    </p:spTree>
    <p:extLst>
      <p:ext uri="{BB962C8B-B14F-4D97-AF65-F5344CB8AC3E}">
        <p14:creationId xmlns:p14="http://schemas.microsoft.com/office/powerpoint/2010/main" val="224004601"/>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850C9D6C-1F8E-4D3A-93AA-12B7E1FD2403}"/>
              </a:ext>
            </a:extLst>
          </p:cNvPr>
          <p:cNvSpPr/>
          <p:nvPr/>
        </p:nvSpPr>
        <p:spPr>
          <a:xfrm>
            <a:off x="0" y="0"/>
            <a:ext cx="1981200" cy="617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 name="Title 1">
            <a:extLst>
              <a:ext uri="{FF2B5EF4-FFF2-40B4-BE49-F238E27FC236}">
                <a16:creationId xmlns:a16="http://schemas.microsoft.com/office/drawing/2014/main" id="{5A6FED6A-93CD-40EB-BECE-10DB31D837F0}"/>
              </a:ext>
            </a:extLst>
          </p:cNvPr>
          <p:cNvSpPr>
            <a:spLocks noGrp="1"/>
          </p:cNvSpPr>
          <p:nvPr>
            <p:ph type="title"/>
          </p:nvPr>
        </p:nvSpPr>
        <p:spPr>
          <a:xfrm>
            <a:off x="2255520" y="365125"/>
            <a:ext cx="9098280" cy="1325563"/>
          </a:xfrm>
        </p:spPr>
        <p:txBody>
          <a:bodyPr>
            <a:normAutofit/>
          </a:bodyPr>
          <a:lstStyle/>
          <a:p>
            <a:r>
              <a:rPr lang="en-US" sz="3000" b="1">
                <a:solidFill>
                  <a:srgbClr val="515456"/>
                </a:solidFill>
                <a:latin typeface="Arial" panose="020B0604020202020204" pitchFamily="34" charset="0"/>
                <a:cs typeface="Arial" panose="020B0604020202020204" pitchFamily="34" charset="0"/>
              </a:rPr>
              <a:t>#4 </a:t>
            </a:r>
            <a:r>
              <a:rPr lang="en-US" sz="3000" b="1">
                <a:solidFill>
                  <a:srgbClr val="515456"/>
                </a:solidFill>
                <a:latin typeface="Arial" panose="020B0604020202020204" pitchFamily="34" charset="0"/>
                <a:ea typeface="+mj-lt"/>
                <a:cs typeface="Arial" panose="020B0604020202020204" pitchFamily="34" charset="0"/>
              </a:rPr>
              <a:t>HVAC System Operation</a:t>
            </a:r>
            <a:endParaRPr lang="en-US" sz="3000" b="1">
              <a:solidFill>
                <a:srgbClr val="515456"/>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7D7195D-9523-498B-A528-52E65AE639D7}"/>
              </a:ext>
            </a:extLst>
          </p:cNvPr>
          <p:cNvSpPr>
            <a:spLocks noGrp="1"/>
          </p:cNvSpPr>
          <p:nvPr>
            <p:ph idx="1"/>
          </p:nvPr>
        </p:nvSpPr>
        <p:spPr>
          <a:xfrm>
            <a:off x="2443480" y="1766888"/>
            <a:ext cx="5934075" cy="4034472"/>
          </a:xfrm>
        </p:spPr>
        <p:txBody>
          <a:bodyPr vert="horz" lIns="91440" tIns="45720" rIns="91440" bIns="45720" rtlCol="0" anchor="t">
            <a:normAutofit/>
          </a:bodyPr>
          <a:lstStyle/>
          <a:p>
            <a:pPr marL="0" indent="0">
              <a:buNone/>
            </a:pPr>
            <a:r>
              <a:rPr lang="en-US" sz="3000">
                <a:solidFill>
                  <a:srgbClr val="C00000"/>
                </a:solidFill>
                <a:latin typeface="Arial" panose="020B0604020202020204" pitchFamily="34" charset="0"/>
                <a:cs typeface="Arial" panose="020B0604020202020204" pitchFamily="34" charset="0"/>
              </a:rPr>
              <a:t>Building Controls</a:t>
            </a:r>
          </a:p>
          <a:p>
            <a:pPr marL="0" indent="0">
              <a:buNone/>
            </a:pPr>
            <a:endParaRPr lang="en-US" sz="3000">
              <a:solidFill>
                <a:srgbClr val="C00000"/>
              </a:solidFill>
              <a:latin typeface="Arial" panose="020B0604020202020204" pitchFamily="34" charset="0"/>
              <a:cs typeface="Arial" panose="020B0604020202020204" pitchFamily="34" charset="0"/>
            </a:endParaRPr>
          </a:p>
          <a:p>
            <a:pPr marL="0" indent="0">
              <a:buNone/>
            </a:pPr>
            <a:r>
              <a:rPr lang="en-US" sz="3000">
                <a:solidFill>
                  <a:srgbClr val="C00000"/>
                </a:solidFill>
                <a:latin typeface="Arial" panose="020B0604020202020204" pitchFamily="34" charset="0"/>
                <a:cs typeface="Arial" panose="020B0604020202020204" pitchFamily="34" charset="0"/>
              </a:rPr>
              <a:t>Does your building have digital environmental controls?</a:t>
            </a:r>
          </a:p>
          <a:p>
            <a:pPr marL="0" indent="0">
              <a:buNone/>
            </a:pPr>
            <a:endParaRPr lang="en-US" sz="3000">
              <a:solidFill>
                <a:srgbClr val="C00000"/>
              </a:solidFill>
              <a:latin typeface="Arial" panose="020B0604020202020204" pitchFamily="34" charset="0"/>
              <a:cs typeface="Arial" panose="020B0604020202020204" pitchFamily="34" charset="0"/>
            </a:endParaRPr>
          </a:p>
          <a:p>
            <a:pPr marL="0" indent="0">
              <a:buNone/>
            </a:pPr>
            <a:r>
              <a:rPr lang="en-US" sz="3000">
                <a:solidFill>
                  <a:srgbClr val="C00000"/>
                </a:solidFill>
                <a:latin typeface="Arial" panose="020B0604020202020204" pitchFamily="34" charset="0"/>
                <a:cs typeface="Arial" panose="020B0604020202020204" pitchFamily="34" charset="0"/>
              </a:rPr>
              <a:t>Yes? Great, optimize them.</a:t>
            </a:r>
          </a:p>
          <a:p>
            <a:pPr marL="0" indent="0">
              <a:buNone/>
            </a:pPr>
            <a:r>
              <a:rPr lang="en-US" sz="3000">
                <a:solidFill>
                  <a:srgbClr val="C00000"/>
                </a:solidFill>
                <a:latin typeface="Arial" panose="020B0604020202020204" pitchFamily="34" charset="0"/>
                <a:cs typeface="Arial" panose="020B0604020202020204" pitchFamily="34" charset="0"/>
              </a:rPr>
              <a:t>No? Consider upgrading.</a:t>
            </a:r>
          </a:p>
        </p:txBody>
      </p:sp>
      <p:pic>
        <p:nvPicPr>
          <p:cNvPr id="7" name="Picture 4" descr="building control.png">
            <a:extLst>
              <a:ext uri="{FF2B5EF4-FFF2-40B4-BE49-F238E27FC236}">
                <a16:creationId xmlns:a16="http://schemas.microsoft.com/office/drawing/2014/main" id="{89FFE579-DE88-4F34-8FCB-1F400C7679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6240" y="1027906"/>
            <a:ext cx="3840480" cy="416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9">
            <a:extLst>
              <a:ext uri="{FF2B5EF4-FFF2-40B4-BE49-F238E27FC236}">
                <a16:creationId xmlns:a16="http://schemas.microsoft.com/office/drawing/2014/main" id="{CB2B465F-AED6-4E0B-9AB2-9CCA03E3892D}"/>
              </a:ext>
            </a:extLst>
          </p:cNvPr>
          <p:cNvPicPr>
            <a:picLocks noChangeAspect="1"/>
          </p:cNvPicPr>
          <p:nvPr/>
        </p:nvPicPr>
        <p:blipFill>
          <a:blip r:embed="rId4"/>
          <a:stretch>
            <a:fillRect/>
          </a:stretch>
        </p:blipFill>
        <p:spPr>
          <a:xfrm>
            <a:off x="-8313" y="6245988"/>
            <a:ext cx="12200313" cy="612648"/>
          </a:xfrm>
          <a:prstGeom prst="rect">
            <a:avLst/>
          </a:prstGeom>
        </p:spPr>
      </p:pic>
      <p:pic>
        <p:nvPicPr>
          <p:cNvPr id="9" name="Picture 55" descr="Logo&#10;&#10;Description automatically generated with medium confidence">
            <a:extLst>
              <a:ext uri="{FF2B5EF4-FFF2-40B4-BE49-F238E27FC236}">
                <a16:creationId xmlns:a16="http://schemas.microsoft.com/office/drawing/2014/main" id="{53581AAF-9FD9-4520-966E-66464CB78812}"/>
              </a:ext>
            </a:extLst>
          </p:cNvPr>
          <p:cNvPicPr>
            <a:picLocks noChangeAspect="1"/>
          </p:cNvPicPr>
          <p:nvPr/>
        </p:nvPicPr>
        <p:blipFill>
          <a:blip r:embed="rId5"/>
          <a:stretch>
            <a:fillRect/>
          </a:stretch>
        </p:blipFill>
        <p:spPr>
          <a:xfrm>
            <a:off x="208067" y="6457764"/>
            <a:ext cx="2102367" cy="274320"/>
          </a:xfrm>
          <a:prstGeom prst="rect">
            <a:avLst/>
          </a:prstGeom>
        </p:spPr>
      </p:pic>
      <p:pic>
        <p:nvPicPr>
          <p:cNvPr id="10" name="Picture 57" descr="Logo&#10;&#10;Description automatically generated">
            <a:extLst>
              <a:ext uri="{FF2B5EF4-FFF2-40B4-BE49-F238E27FC236}">
                <a16:creationId xmlns:a16="http://schemas.microsoft.com/office/drawing/2014/main" id="{25C39B90-122D-4B87-9949-3E576E0FDF35}"/>
              </a:ext>
            </a:extLst>
          </p:cNvPr>
          <p:cNvPicPr>
            <a:picLocks noChangeAspect="1"/>
          </p:cNvPicPr>
          <p:nvPr/>
        </p:nvPicPr>
        <p:blipFill>
          <a:blip r:embed="rId6"/>
          <a:stretch>
            <a:fillRect/>
          </a:stretch>
        </p:blipFill>
        <p:spPr>
          <a:xfrm>
            <a:off x="3549167" y="6371158"/>
            <a:ext cx="1247158" cy="391964"/>
          </a:xfrm>
          <a:prstGeom prst="rect">
            <a:avLst/>
          </a:prstGeom>
        </p:spPr>
      </p:pic>
      <p:pic>
        <p:nvPicPr>
          <p:cNvPr id="11" name="Picture 59" descr="Logo, company name&#10;&#10;Description automatically generated">
            <a:extLst>
              <a:ext uri="{FF2B5EF4-FFF2-40B4-BE49-F238E27FC236}">
                <a16:creationId xmlns:a16="http://schemas.microsoft.com/office/drawing/2014/main" id="{5A3D4363-59A4-4541-B3E1-71173E347C66}"/>
              </a:ext>
            </a:extLst>
          </p:cNvPr>
          <p:cNvPicPr>
            <a:picLocks noChangeAspect="1"/>
          </p:cNvPicPr>
          <p:nvPr/>
        </p:nvPicPr>
        <p:blipFill rotWithShape="1">
          <a:blip r:embed="rId7"/>
          <a:srcRect t="18143" b="34286"/>
          <a:stretch/>
        </p:blipFill>
        <p:spPr>
          <a:xfrm>
            <a:off x="2415610" y="6302414"/>
            <a:ext cx="1003118" cy="477198"/>
          </a:xfrm>
          <a:prstGeom prst="rect">
            <a:avLst/>
          </a:prstGeom>
        </p:spPr>
      </p:pic>
      <p:pic>
        <p:nvPicPr>
          <p:cNvPr id="4" name="Picture 6">
            <a:extLst>
              <a:ext uri="{FF2B5EF4-FFF2-40B4-BE49-F238E27FC236}">
                <a16:creationId xmlns:a16="http://schemas.microsoft.com/office/drawing/2014/main" id="{20C8E507-8A70-4D91-BECC-29A241A9C99E}"/>
              </a:ext>
            </a:extLst>
          </p:cNvPr>
          <p:cNvPicPr>
            <a:picLocks noChangeAspect="1"/>
          </p:cNvPicPr>
          <p:nvPr/>
        </p:nvPicPr>
        <p:blipFill>
          <a:blip r:embed="rId8"/>
          <a:srcRect/>
          <a:stretch/>
        </p:blipFill>
        <p:spPr>
          <a:xfrm>
            <a:off x="10737666" y="6347532"/>
            <a:ext cx="1259426" cy="409559"/>
          </a:xfrm>
          <a:prstGeom prst="rect">
            <a:avLst/>
          </a:prstGeom>
        </p:spPr>
      </p:pic>
    </p:spTree>
    <p:extLst>
      <p:ext uri="{BB962C8B-B14F-4D97-AF65-F5344CB8AC3E}">
        <p14:creationId xmlns:p14="http://schemas.microsoft.com/office/powerpoint/2010/main" val="14189068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A2693EB-6370-494B-B3A3-C4E4DB88FAAB}"/>
              </a:ext>
            </a:extLst>
          </p:cNvPr>
          <p:cNvSpPr/>
          <p:nvPr/>
        </p:nvSpPr>
        <p:spPr>
          <a:xfrm>
            <a:off x="0" y="0"/>
            <a:ext cx="1981200" cy="6172200"/>
          </a:xfrm>
          <a:prstGeom prst="rect">
            <a:avLst/>
          </a:prstGeom>
          <a:solidFill>
            <a:srgbClr val="C8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 name="Title 1">
            <a:extLst>
              <a:ext uri="{FF2B5EF4-FFF2-40B4-BE49-F238E27FC236}">
                <a16:creationId xmlns:a16="http://schemas.microsoft.com/office/drawing/2014/main" id="{2FB0D2F9-9A85-4F8C-8659-C900A9C2F778}"/>
              </a:ext>
            </a:extLst>
          </p:cNvPr>
          <p:cNvSpPr>
            <a:spLocks noGrp="1"/>
          </p:cNvSpPr>
          <p:nvPr>
            <p:ph type="title"/>
          </p:nvPr>
        </p:nvSpPr>
        <p:spPr>
          <a:xfrm>
            <a:off x="2255520" y="365125"/>
            <a:ext cx="9098280" cy="754063"/>
          </a:xfrm>
        </p:spPr>
        <p:txBody>
          <a:bodyPr>
            <a:normAutofit/>
          </a:bodyPr>
          <a:lstStyle/>
          <a:p>
            <a:r>
              <a:rPr lang="en-US" sz="3000" b="1">
                <a:solidFill>
                  <a:srgbClr val="515456"/>
                </a:solidFill>
                <a:latin typeface="Arial" panose="020B0604020202020204" pitchFamily="34" charset="0"/>
                <a:cs typeface="Arial" panose="020B0604020202020204" pitchFamily="34" charset="0"/>
              </a:rPr>
              <a:t>Building Controls</a:t>
            </a:r>
          </a:p>
        </p:txBody>
      </p:sp>
      <p:sp>
        <p:nvSpPr>
          <p:cNvPr id="3" name="Content Placeholder 2">
            <a:extLst>
              <a:ext uri="{FF2B5EF4-FFF2-40B4-BE49-F238E27FC236}">
                <a16:creationId xmlns:a16="http://schemas.microsoft.com/office/drawing/2014/main" id="{334240F4-AB94-4FB5-94FC-C6CCF98DE837}"/>
              </a:ext>
            </a:extLst>
          </p:cNvPr>
          <p:cNvSpPr>
            <a:spLocks noGrp="1"/>
          </p:cNvSpPr>
          <p:nvPr>
            <p:ph idx="1"/>
          </p:nvPr>
        </p:nvSpPr>
        <p:spPr>
          <a:xfrm>
            <a:off x="2326640" y="1345883"/>
            <a:ext cx="7081520" cy="4761865"/>
          </a:xfrm>
        </p:spPr>
        <p:txBody>
          <a:bodyPr vert="horz" lIns="91440" tIns="45720" rIns="91440" bIns="45720" rtlCol="0" anchor="t">
            <a:normAutofit/>
          </a:bodyPr>
          <a:lstStyle/>
          <a:p>
            <a:r>
              <a:rPr lang="en-US" sz="1800">
                <a:solidFill>
                  <a:srgbClr val="515456"/>
                </a:solidFill>
                <a:latin typeface="Arial" panose="020B0604020202020204" pitchFamily="34" charset="0"/>
                <a:cs typeface="Arial" panose="020B0604020202020204" pitchFamily="34" charset="0"/>
              </a:rPr>
              <a:t>Managing building IAQ is challenging w/o digital controls</a:t>
            </a:r>
          </a:p>
          <a:p>
            <a:r>
              <a:rPr lang="en-US" sz="1800">
                <a:solidFill>
                  <a:srgbClr val="515456"/>
                </a:solidFill>
                <a:latin typeface="Arial" panose="020B0604020202020204" pitchFamily="34" charset="0"/>
                <a:cs typeface="Arial" panose="020B0604020202020204" pitchFamily="34" charset="0"/>
              </a:rPr>
              <a:t>Benefits of digital controls</a:t>
            </a:r>
          </a:p>
          <a:p>
            <a:pPr marL="0" indent="0">
              <a:buNone/>
            </a:pPr>
            <a:endParaRPr lang="en-US" sz="1800">
              <a:solidFill>
                <a:srgbClr val="515456"/>
              </a:solidFill>
              <a:latin typeface="Arial" panose="020B0604020202020204" pitchFamily="34" charset="0"/>
              <a:cs typeface="Arial" panose="020B0604020202020204" pitchFamily="34" charset="0"/>
            </a:endParaRPr>
          </a:p>
          <a:p>
            <a:pPr lvl="1"/>
            <a:r>
              <a:rPr lang="en-US" sz="1800">
                <a:solidFill>
                  <a:srgbClr val="515456"/>
                </a:solidFill>
                <a:latin typeface="Arial" panose="020B0604020202020204" pitchFamily="34" charset="0"/>
                <a:cs typeface="Arial" panose="020B0604020202020204" pitchFamily="34" charset="0"/>
              </a:rPr>
              <a:t>Systemic adjustments</a:t>
            </a:r>
          </a:p>
          <a:p>
            <a:pPr lvl="1"/>
            <a:r>
              <a:rPr lang="en-US" sz="1800" b="1">
                <a:solidFill>
                  <a:srgbClr val="515456"/>
                </a:solidFill>
                <a:latin typeface="Arial" panose="020B0604020202020204" pitchFamily="34" charset="0"/>
                <a:cs typeface="Arial" panose="020B0604020202020204" pitchFamily="34" charset="0"/>
              </a:rPr>
              <a:t>Smart sequences to maximize </a:t>
            </a:r>
          </a:p>
          <a:p>
            <a:pPr marL="457200" lvl="1" indent="0">
              <a:buNone/>
            </a:pPr>
            <a:r>
              <a:rPr lang="en-US" sz="1800" b="1">
                <a:solidFill>
                  <a:srgbClr val="515456"/>
                </a:solidFill>
                <a:latin typeface="Arial" panose="020B0604020202020204" pitchFamily="34" charset="0"/>
                <a:cs typeface="Arial" panose="020B0604020202020204" pitchFamily="34" charset="0"/>
              </a:rPr>
              <a:t>    energy savings*</a:t>
            </a:r>
          </a:p>
          <a:p>
            <a:pPr lvl="1"/>
            <a:r>
              <a:rPr lang="en-US" sz="1800" b="1">
                <a:solidFill>
                  <a:srgbClr val="515456"/>
                </a:solidFill>
                <a:latin typeface="Arial" panose="020B0604020202020204" pitchFamily="34" charset="0"/>
                <a:cs typeface="Arial" panose="020B0604020202020204" pitchFamily="34" charset="0"/>
              </a:rPr>
              <a:t>Programmed operational modes</a:t>
            </a:r>
          </a:p>
          <a:p>
            <a:pPr lvl="1"/>
            <a:r>
              <a:rPr lang="en-US" sz="1800">
                <a:solidFill>
                  <a:srgbClr val="515456"/>
                </a:solidFill>
                <a:latin typeface="Arial" panose="020B0604020202020204" pitchFamily="34" charset="0"/>
                <a:cs typeface="Arial" panose="020B0604020202020204" pitchFamily="34" charset="0"/>
              </a:rPr>
              <a:t>Utility rebates</a:t>
            </a:r>
          </a:p>
          <a:p>
            <a:pPr lvl="1"/>
            <a:r>
              <a:rPr lang="en-US" sz="1800">
                <a:solidFill>
                  <a:srgbClr val="515456"/>
                </a:solidFill>
                <a:latin typeface="Arial" panose="020B0604020202020204" pitchFamily="34" charset="0"/>
                <a:cs typeface="Arial" panose="020B0604020202020204" pitchFamily="34" charset="0"/>
              </a:rPr>
              <a:t>System performance trending</a:t>
            </a:r>
          </a:p>
          <a:p>
            <a:pPr lvl="1"/>
            <a:endParaRPr lang="en-US" sz="1800">
              <a:latin typeface="Arial" panose="020B0604020202020204" pitchFamily="34" charset="0"/>
              <a:cs typeface="Arial" panose="020B0604020202020204" pitchFamily="34" charset="0"/>
            </a:endParaRPr>
          </a:p>
          <a:p>
            <a:pPr lvl="1"/>
            <a:endParaRPr lang="en-US" sz="1800">
              <a:latin typeface="Arial" panose="020B0604020202020204" pitchFamily="34" charset="0"/>
              <a:cs typeface="Arial" panose="020B0604020202020204" pitchFamily="34" charset="0"/>
            </a:endParaRPr>
          </a:p>
          <a:p>
            <a:pPr marL="0" indent="0">
              <a:buNone/>
            </a:pPr>
            <a:r>
              <a:rPr lang="en-US"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hlinkClick r:id="rId3"/>
              </a:rPr>
              <a:t>See ASHRAE Guideline 36-2018, High-Performance Sequences of Operation for HVAC Systems</a:t>
            </a:r>
          </a:p>
          <a:p>
            <a:pPr marL="457200" lvl="1" indent="0">
              <a:buNone/>
            </a:pPr>
            <a:endParaRPr lang="en-US" sz="18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3094792-1F37-41DA-8EFA-DBAC285C0FF8}"/>
              </a:ext>
            </a:extLst>
          </p:cNvPr>
          <p:cNvSpPr txBox="1"/>
          <p:nvPr/>
        </p:nvSpPr>
        <p:spPr>
          <a:xfrm>
            <a:off x="6748363" y="2385736"/>
            <a:ext cx="5443637" cy="1908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lnSpc>
                <a:spcPct val="90000"/>
              </a:lnSpc>
              <a:spcBef>
                <a:spcPts val="500"/>
              </a:spcBef>
              <a:buFont typeface="Arial"/>
              <a:buChar char="•"/>
            </a:pPr>
            <a:r>
              <a:rPr lang="en-US">
                <a:solidFill>
                  <a:srgbClr val="515456"/>
                </a:solidFill>
                <a:latin typeface="Arial" panose="020B0604020202020204" pitchFamily="34" charset="0"/>
                <a:ea typeface="+mn-lt"/>
                <a:cs typeface="Arial" panose="020B0604020202020204" pitchFamily="34" charset="0"/>
              </a:rPr>
              <a:t>Predictive analytics</a:t>
            </a:r>
          </a:p>
          <a:p>
            <a:pPr marL="742950" lvl="1" indent="-285750">
              <a:lnSpc>
                <a:spcPct val="90000"/>
              </a:lnSpc>
              <a:spcBef>
                <a:spcPts val="500"/>
              </a:spcBef>
              <a:buFont typeface="Arial"/>
              <a:buChar char="•"/>
            </a:pPr>
            <a:r>
              <a:rPr lang="en-US">
                <a:solidFill>
                  <a:srgbClr val="515456"/>
                </a:solidFill>
                <a:latin typeface="Arial" panose="020B0604020202020204" pitchFamily="34" charset="0"/>
                <a:ea typeface="+mn-lt"/>
                <a:cs typeface="Arial" panose="020B0604020202020204" pitchFamily="34" charset="0"/>
              </a:rPr>
              <a:t>Water usage</a:t>
            </a:r>
          </a:p>
          <a:p>
            <a:pPr marL="742950" lvl="1" indent="-285750">
              <a:lnSpc>
                <a:spcPct val="90000"/>
              </a:lnSpc>
              <a:spcBef>
                <a:spcPts val="500"/>
              </a:spcBef>
              <a:buFont typeface="Arial"/>
              <a:buChar char="•"/>
            </a:pPr>
            <a:r>
              <a:rPr lang="en-US">
                <a:solidFill>
                  <a:srgbClr val="515456"/>
                </a:solidFill>
                <a:latin typeface="Arial" panose="020B0604020202020204" pitchFamily="34" charset="0"/>
                <a:ea typeface="+mn-lt"/>
                <a:cs typeface="Arial" panose="020B0604020202020204" pitchFamily="34" charset="0"/>
              </a:rPr>
              <a:t>Carbon footprint and EUI dashboards</a:t>
            </a:r>
          </a:p>
          <a:p>
            <a:pPr marL="742950" lvl="1" indent="-285750">
              <a:lnSpc>
                <a:spcPct val="90000"/>
              </a:lnSpc>
              <a:spcBef>
                <a:spcPts val="500"/>
              </a:spcBef>
              <a:buFont typeface="Arial"/>
              <a:buChar char="•"/>
            </a:pPr>
            <a:r>
              <a:rPr lang="en-US" b="1">
                <a:solidFill>
                  <a:srgbClr val="515456"/>
                </a:solidFill>
                <a:latin typeface="Arial" panose="020B0604020202020204" pitchFamily="34" charset="0"/>
                <a:ea typeface="+mn-lt"/>
                <a:cs typeface="Arial" panose="020B0604020202020204" pitchFamily="34" charset="0"/>
              </a:rPr>
              <a:t>Air quality monitoring</a:t>
            </a:r>
          </a:p>
          <a:p>
            <a:pPr marL="742950" lvl="1" indent="-285750">
              <a:lnSpc>
                <a:spcPct val="90000"/>
              </a:lnSpc>
              <a:spcBef>
                <a:spcPts val="500"/>
              </a:spcBef>
              <a:buFont typeface="Arial"/>
              <a:buChar char="•"/>
            </a:pPr>
            <a:r>
              <a:rPr lang="en-US" b="1">
                <a:solidFill>
                  <a:srgbClr val="515456"/>
                </a:solidFill>
                <a:latin typeface="Arial" panose="020B0604020202020204" pitchFamily="34" charset="0"/>
                <a:ea typeface="+mn-lt"/>
                <a:cs typeface="Arial" panose="020B0604020202020204" pitchFamily="34" charset="0"/>
              </a:rPr>
              <a:t>Demand control ventilation</a:t>
            </a:r>
          </a:p>
          <a:p>
            <a:pPr marL="742950" lvl="1" indent="-285750">
              <a:lnSpc>
                <a:spcPct val="90000"/>
              </a:lnSpc>
              <a:spcBef>
                <a:spcPts val="500"/>
              </a:spcBef>
              <a:buFont typeface="Arial"/>
              <a:buChar char="•"/>
            </a:pPr>
            <a:r>
              <a:rPr lang="en-US">
                <a:solidFill>
                  <a:srgbClr val="515456"/>
                </a:solidFill>
                <a:latin typeface="Arial" panose="020B0604020202020204" pitchFamily="34" charset="0"/>
                <a:ea typeface="+mn-lt"/>
                <a:cs typeface="Arial" panose="020B0604020202020204" pitchFamily="34" charset="0"/>
              </a:rPr>
              <a:t>Lighting controls</a:t>
            </a:r>
            <a:endParaRPr lang="en-US">
              <a:solidFill>
                <a:srgbClr val="515456"/>
              </a:solidFill>
              <a:latin typeface="Arial" panose="020B0604020202020204" pitchFamily="34" charset="0"/>
              <a:cs typeface="Arial" panose="020B0604020202020204" pitchFamily="34" charset="0"/>
            </a:endParaRPr>
          </a:p>
        </p:txBody>
      </p:sp>
      <p:pic>
        <p:nvPicPr>
          <p:cNvPr id="8" name="Picture 49">
            <a:extLst>
              <a:ext uri="{FF2B5EF4-FFF2-40B4-BE49-F238E27FC236}">
                <a16:creationId xmlns:a16="http://schemas.microsoft.com/office/drawing/2014/main" id="{0D76E45A-9314-4E0E-AD42-5B03AC711BA9}"/>
              </a:ext>
            </a:extLst>
          </p:cNvPr>
          <p:cNvPicPr>
            <a:picLocks noChangeAspect="1"/>
          </p:cNvPicPr>
          <p:nvPr/>
        </p:nvPicPr>
        <p:blipFill>
          <a:blip r:embed="rId4"/>
          <a:stretch>
            <a:fillRect/>
          </a:stretch>
        </p:blipFill>
        <p:spPr>
          <a:xfrm>
            <a:off x="-8313" y="6245988"/>
            <a:ext cx="12200313" cy="612648"/>
          </a:xfrm>
          <a:prstGeom prst="rect">
            <a:avLst/>
          </a:prstGeom>
        </p:spPr>
      </p:pic>
      <p:pic>
        <p:nvPicPr>
          <p:cNvPr id="9" name="Picture 55" descr="Logo&#10;&#10;Description automatically generated with medium confidence">
            <a:extLst>
              <a:ext uri="{FF2B5EF4-FFF2-40B4-BE49-F238E27FC236}">
                <a16:creationId xmlns:a16="http://schemas.microsoft.com/office/drawing/2014/main" id="{052098C1-E614-45AE-BED1-37DC573DDB86}"/>
              </a:ext>
            </a:extLst>
          </p:cNvPr>
          <p:cNvPicPr>
            <a:picLocks noChangeAspect="1"/>
          </p:cNvPicPr>
          <p:nvPr/>
        </p:nvPicPr>
        <p:blipFill>
          <a:blip r:embed="rId5"/>
          <a:stretch>
            <a:fillRect/>
          </a:stretch>
        </p:blipFill>
        <p:spPr>
          <a:xfrm>
            <a:off x="208067" y="6457764"/>
            <a:ext cx="2102367" cy="274320"/>
          </a:xfrm>
          <a:prstGeom prst="rect">
            <a:avLst/>
          </a:prstGeom>
        </p:spPr>
      </p:pic>
      <p:pic>
        <p:nvPicPr>
          <p:cNvPr id="10" name="Picture 57" descr="Logo&#10;&#10;Description automatically generated">
            <a:extLst>
              <a:ext uri="{FF2B5EF4-FFF2-40B4-BE49-F238E27FC236}">
                <a16:creationId xmlns:a16="http://schemas.microsoft.com/office/drawing/2014/main" id="{9352A18C-BA29-4E15-88A5-19735FB1B5F0}"/>
              </a:ext>
            </a:extLst>
          </p:cNvPr>
          <p:cNvPicPr>
            <a:picLocks noChangeAspect="1"/>
          </p:cNvPicPr>
          <p:nvPr/>
        </p:nvPicPr>
        <p:blipFill>
          <a:blip r:embed="rId6"/>
          <a:stretch>
            <a:fillRect/>
          </a:stretch>
        </p:blipFill>
        <p:spPr>
          <a:xfrm>
            <a:off x="3549167" y="6371158"/>
            <a:ext cx="1247158" cy="391964"/>
          </a:xfrm>
          <a:prstGeom prst="rect">
            <a:avLst/>
          </a:prstGeom>
        </p:spPr>
      </p:pic>
      <p:pic>
        <p:nvPicPr>
          <p:cNvPr id="11" name="Picture 59" descr="Logo, company name&#10;&#10;Description automatically generated">
            <a:extLst>
              <a:ext uri="{FF2B5EF4-FFF2-40B4-BE49-F238E27FC236}">
                <a16:creationId xmlns:a16="http://schemas.microsoft.com/office/drawing/2014/main" id="{881B414B-CA1C-4786-A907-D986C9565F50}"/>
              </a:ext>
            </a:extLst>
          </p:cNvPr>
          <p:cNvPicPr>
            <a:picLocks noChangeAspect="1"/>
          </p:cNvPicPr>
          <p:nvPr/>
        </p:nvPicPr>
        <p:blipFill rotWithShape="1">
          <a:blip r:embed="rId7"/>
          <a:srcRect t="18143" b="34286"/>
          <a:stretch/>
        </p:blipFill>
        <p:spPr>
          <a:xfrm>
            <a:off x="2415610" y="6302414"/>
            <a:ext cx="1003118" cy="477198"/>
          </a:xfrm>
          <a:prstGeom prst="rect">
            <a:avLst/>
          </a:prstGeom>
        </p:spPr>
      </p:pic>
      <p:pic>
        <p:nvPicPr>
          <p:cNvPr id="6" name="Picture 6">
            <a:extLst>
              <a:ext uri="{FF2B5EF4-FFF2-40B4-BE49-F238E27FC236}">
                <a16:creationId xmlns:a16="http://schemas.microsoft.com/office/drawing/2014/main" id="{9CADC87C-31AD-4BBA-AF23-6CA6E51A7633}"/>
              </a:ext>
            </a:extLst>
          </p:cNvPr>
          <p:cNvPicPr>
            <a:picLocks noChangeAspect="1"/>
          </p:cNvPicPr>
          <p:nvPr/>
        </p:nvPicPr>
        <p:blipFill>
          <a:blip r:embed="rId8"/>
          <a:srcRect/>
          <a:stretch/>
        </p:blipFill>
        <p:spPr>
          <a:xfrm>
            <a:off x="10737666" y="6347532"/>
            <a:ext cx="1259426" cy="409559"/>
          </a:xfrm>
          <a:prstGeom prst="rect">
            <a:avLst/>
          </a:prstGeom>
        </p:spPr>
      </p:pic>
    </p:spTree>
    <p:extLst>
      <p:ext uri="{BB962C8B-B14F-4D97-AF65-F5344CB8AC3E}">
        <p14:creationId xmlns:p14="http://schemas.microsoft.com/office/powerpoint/2010/main" val="2223080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FA12A39-D9BE-43EB-A690-3CDF48364341}"/>
              </a:ext>
            </a:extLst>
          </p:cNvPr>
          <p:cNvSpPr/>
          <p:nvPr/>
        </p:nvSpPr>
        <p:spPr>
          <a:xfrm>
            <a:off x="0" y="0"/>
            <a:ext cx="1981200" cy="6172200"/>
          </a:xfrm>
          <a:prstGeom prst="rect">
            <a:avLst/>
          </a:prstGeom>
          <a:solidFill>
            <a:srgbClr val="C8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 name="Title 1">
            <a:extLst>
              <a:ext uri="{FF2B5EF4-FFF2-40B4-BE49-F238E27FC236}">
                <a16:creationId xmlns:a16="http://schemas.microsoft.com/office/drawing/2014/main" id="{2FB0D2F9-9A85-4F8C-8659-C900A9C2F778}"/>
              </a:ext>
            </a:extLst>
          </p:cNvPr>
          <p:cNvSpPr>
            <a:spLocks noGrp="1"/>
          </p:cNvSpPr>
          <p:nvPr>
            <p:ph type="title"/>
          </p:nvPr>
        </p:nvSpPr>
        <p:spPr>
          <a:xfrm>
            <a:off x="2232262" y="331006"/>
            <a:ext cx="9121538" cy="665922"/>
          </a:xfrm>
        </p:spPr>
        <p:txBody>
          <a:bodyPr>
            <a:normAutofit/>
          </a:bodyPr>
          <a:lstStyle/>
          <a:p>
            <a:r>
              <a:rPr lang="en-US" sz="3000" b="1">
                <a:solidFill>
                  <a:srgbClr val="515456"/>
                </a:solidFill>
                <a:latin typeface="Arial" panose="020B0604020202020204" pitchFamily="34" charset="0"/>
                <a:cs typeface="Arial" panose="020B0604020202020204" pitchFamily="34" charset="0"/>
              </a:rPr>
              <a:t>Building Controls</a:t>
            </a:r>
          </a:p>
        </p:txBody>
      </p:sp>
      <p:sp>
        <p:nvSpPr>
          <p:cNvPr id="3" name="Content Placeholder 2">
            <a:extLst>
              <a:ext uri="{FF2B5EF4-FFF2-40B4-BE49-F238E27FC236}">
                <a16:creationId xmlns:a16="http://schemas.microsoft.com/office/drawing/2014/main" id="{334240F4-AB94-4FB5-94FC-C6CCF98DE837}"/>
              </a:ext>
            </a:extLst>
          </p:cNvPr>
          <p:cNvSpPr>
            <a:spLocks noGrp="1"/>
          </p:cNvSpPr>
          <p:nvPr>
            <p:ph idx="1"/>
          </p:nvPr>
        </p:nvSpPr>
        <p:spPr>
          <a:xfrm>
            <a:off x="2232262" y="1004485"/>
            <a:ext cx="9121538" cy="561241"/>
          </a:xfrm>
        </p:spPr>
        <p:txBody>
          <a:bodyPr vert="horz" lIns="91440" tIns="45720" rIns="91440" bIns="45720" rtlCol="0" anchor="t">
            <a:normAutofit/>
          </a:bodyPr>
          <a:lstStyle/>
          <a:p>
            <a:r>
              <a:rPr lang="en-US">
                <a:solidFill>
                  <a:srgbClr val="515456"/>
                </a:solidFill>
                <a:latin typeface="Arial" panose="020B0604020202020204" pitchFamily="34" charset="0"/>
                <a:cs typeface="Arial" panose="020B0604020202020204" pitchFamily="34" charset="0"/>
              </a:rPr>
              <a:t>Modes for external conditions</a:t>
            </a:r>
          </a:p>
          <a:p>
            <a:pPr lvl="1"/>
            <a:endParaRPr lang="en-US">
              <a:solidFill>
                <a:srgbClr val="515456"/>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C3856C90-2870-48F2-BB92-040BD4083CBC}"/>
              </a:ext>
            </a:extLst>
          </p:cNvPr>
          <p:cNvGraphicFramePr>
            <a:graphicFrameLocks noGrp="1"/>
          </p:cNvGraphicFramePr>
          <p:nvPr>
            <p:extLst>
              <p:ext uri="{D42A27DB-BD31-4B8C-83A1-F6EECF244321}">
                <p14:modId xmlns:p14="http://schemas.microsoft.com/office/powerpoint/2010/main" val="474625557"/>
              </p:ext>
            </p:extLst>
          </p:nvPr>
        </p:nvGraphicFramePr>
        <p:xfrm>
          <a:off x="2232262" y="1879986"/>
          <a:ext cx="9615510" cy="3108960"/>
        </p:xfrm>
        <a:graphic>
          <a:graphicData uri="http://schemas.openxmlformats.org/drawingml/2006/table">
            <a:tbl>
              <a:tblPr firstRow="1" bandRow="1">
                <a:tableStyleId>{5C22544A-7EE6-4342-B048-85BDC9FD1C3A}</a:tableStyleId>
              </a:tblPr>
              <a:tblGrid>
                <a:gridCol w="3205170">
                  <a:extLst>
                    <a:ext uri="{9D8B030D-6E8A-4147-A177-3AD203B41FA5}">
                      <a16:colId xmlns:a16="http://schemas.microsoft.com/office/drawing/2014/main" val="2666005716"/>
                    </a:ext>
                  </a:extLst>
                </a:gridCol>
                <a:gridCol w="3205170">
                  <a:extLst>
                    <a:ext uri="{9D8B030D-6E8A-4147-A177-3AD203B41FA5}">
                      <a16:colId xmlns:a16="http://schemas.microsoft.com/office/drawing/2014/main" val="387847993"/>
                    </a:ext>
                  </a:extLst>
                </a:gridCol>
                <a:gridCol w="3205170">
                  <a:extLst>
                    <a:ext uri="{9D8B030D-6E8A-4147-A177-3AD203B41FA5}">
                      <a16:colId xmlns:a16="http://schemas.microsoft.com/office/drawing/2014/main" val="3274934222"/>
                    </a:ext>
                  </a:extLst>
                </a:gridCol>
              </a:tblGrid>
              <a:tr h="3078093">
                <a:tc>
                  <a:txBody>
                    <a:bodyPr/>
                    <a:lstStyle/>
                    <a:p>
                      <a:r>
                        <a:rPr lang="en-US" b="1">
                          <a:solidFill>
                            <a:srgbClr val="515456"/>
                          </a:solidFill>
                          <a:latin typeface="Arial" panose="020B0604020202020204" pitchFamily="34" charset="0"/>
                          <a:cs typeface="Arial" panose="020B0604020202020204" pitchFamily="34" charset="0"/>
                        </a:rPr>
                        <a:t>Normal Mode:</a:t>
                      </a:r>
                    </a:p>
                    <a:p>
                      <a:endParaRPr lang="en-US" b="0">
                        <a:solidFill>
                          <a:srgbClr val="515456"/>
                        </a:solidFill>
                        <a:latin typeface="Arial" panose="020B0604020202020204" pitchFamily="34" charset="0"/>
                        <a:cs typeface="Arial" panose="020B0604020202020204" pitchFamily="34" charset="0"/>
                      </a:endParaRPr>
                    </a:p>
                    <a:p>
                      <a:pPr marL="0" indent="0">
                        <a:buNone/>
                      </a:pPr>
                      <a:r>
                        <a:rPr lang="en-US" b="0">
                          <a:solidFill>
                            <a:srgbClr val="515456"/>
                          </a:solidFill>
                          <a:latin typeface="Arial" panose="020B0604020202020204" pitchFamily="34" charset="0"/>
                          <a:cs typeface="Arial" panose="020B0604020202020204" pitchFamily="34" charset="0"/>
                        </a:rPr>
                        <a:t>Balance of comfort and efficiency </a:t>
                      </a:r>
                    </a:p>
                    <a:p>
                      <a:pPr marL="285750" lvl="0" indent="-285750">
                        <a:buFont typeface="Arial"/>
                        <a:buChar char="•"/>
                      </a:pPr>
                      <a:r>
                        <a:rPr lang="en-US" b="0">
                          <a:solidFill>
                            <a:srgbClr val="515456"/>
                          </a:solidFill>
                          <a:latin typeface="Arial" panose="020B0604020202020204" pitchFamily="34" charset="0"/>
                          <a:cs typeface="Arial" panose="020B0604020202020204" pitchFamily="34" charset="0"/>
                        </a:rPr>
                        <a:t>Reduced use of air cleaners</a:t>
                      </a:r>
                    </a:p>
                    <a:p>
                      <a:pPr marL="285750" lvl="0" indent="-285750">
                        <a:buFont typeface="Arial"/>
                        <a:buChar char="•"/>
                      </a:pPr>
                      <a:r>
                        <a:rPr lang="en-US" b="0">
                          <a:solidFill>
                            <a:srgbClr val="515456"/>
                          </a:solidFill>
                          <a:latin typeface="Arial" panose="020B0604020202020204" pitchFamily="34" charset="0"/>
                          <a:cs typeface="Arial" panose="020B0604020202020204" pitchFamily="34" charset="0"/>
                        </a:rPr>
                        <a:t>Normal ventilation</a:t>
                      </a:r>
                    </a:p>
                    <a:p>
                      <a:pPr marL="285750" lvl="0" indent="-285750">
                        <a:buFont typeface="Arial"/>
                        <a:buChar char="•"/>
                      </a:pPr>
                      <a:r>
                        <a:rPr lang="en-US" b="0">
                          <a:solidFill>
                            <a:srgbClr val="515456"/>
                          </a:solidFill>
                          <a:latin typeface="Arial" panose="020B0604020202020204" pitchFamily="34" charset="0"/>
                          <a:cs typeface="Arial" panose="020B0604020202020204" pitchFamily="34" charset="0"/>
                        </a:rPr>
                        <a:t>Normal Demand Control Ventilation (DCV)</a:t>
                      </a:r>
                    </a:p>
                    <a:p>
                      <a:pPr marL="285750" lvl="0" indent="-285750">
                        <a:buFont typeface="Arial"/>
                        <a:buChar char="•"/>
                      </a:pPr>
                      <a:r>
                        <a:rPr lang="en-US" b="0">
                          <a:solidFill>
                            <a:srgbClr val="515456"/>
                          </a:solidFill>
                          <a:latin typeface="Arial" panose="020B0604020202020204" pitchFamily="34" charset="0"/>
                          <a:cs typeface="Arial" panose="020B0604020202020204" pitchFamily="34" charset="0"/>
                        </a:rPr>
                        <a:t>Disable/reduce air cleaners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a:solidFill>
                            <a:srgbClr val="515456"/>
                          </a:solidFill>
                          <a:latin typeface="Arial" panose="020B0604020202020204" pitchFamily="34" charset="0"/>
                          <a:cs typeface="Arial" panose="020B0604020202020204" pitchFamily="34" charset="0"/>
                        </a:rPr>
                        <a:t>Pandemic Mode:</a:t>
                      </a:r>
                    </a:p>
                    <a:p>
                      <a:endParaRPr lang="en-US" b="0">
                        <a:solidFill>
                          <a:srgbClr val="515456"/>
                        </a:solidFill>
                        <a:latin typeface="Arial" panose="020B0604020202020204" pitchFamily="34" charset="0"/>
                        <a:cs typeface="Arial" panose="020B0604020202020204" pitchFamily="34" charset="0"/>
                      </a:endParaRPr>
                    </a:p>
                    <a:p>
                      <a:pPr lvl="0">
                        <a:buNone/>
                      </a:pPr>
                      <a:r>
                        <a:rPr lang="en-US" b="0">
                          <a:solidFill>
                            <a:srgbClr val="515456"/>
                          </a:solidFill>
                          <a:latin typeface="Arial" panose="020B0604020202020204" pitchFamily="34" charset="0"/>
                          <a:cs typeface="Arial" panose="020B0604020202020204" pitchFamily="34" charset="0"/>
                        </a:rPr>
                        <a:t>Maximizes Occupant Safety</a:t>
                      </a:r>
                    </a:p>
                    <a:p>
                      <a:pPr marL="285750" indent="-285750">
                        <a:buFont typeface="Arial"/>
                        <a:buChar char="•"/>
                      </a:pPr>
                      <a:r>
                        <a:rPr lang="en-US" b="0">
                          <a:solidFill>
                            <a:srgbClr val="515456"/>
                          </a:solidFill>
                          <a:latin typeface="Arial" panose="020B0604020202020204" pitchFamily="34" charset="0"/>
                          <a:cs typeface="Arial" panose="020B0604020202020204" pitchFamily="34" charset="0"/>
                        </a:rPr>
                        <a:t>Increased OSA during occupancy </a:t>
                      </a:r>
                    </a:p>
                    <a:p>
                      <a:pPr marL="285750" lvl="0" indent="-285750">
                        <a:buFont typeface="Arial"/>
                        <a:buChar char="•"/>
                      </a:pPr>
                      <a:r>
                        <a:rPr lang="en-US" b="0">
                          <a:solidFill>
                            <a:srgbClr val="515456"/>
                          </a:solidFill>
                          <a:latin typeface="Arial" panose="020B0604020202020204" pitchFamily="34" charset="0"/>
                          <a:cs typeface="Arial" panose="020B0604020202020204" pitchFamily="34" charset="0"/>
                        </a:rPr>
                        <a:t>Post occupancy flush and extended operation times </a:t>
                      </a:r>
                    </a:p>
                    <a:p>
                      <a:pPr marL="285750" lvl="0" indent="-285750">
                        <a:buFont typeface="Arial"/>
                        <a:buChar char="•"/>
                      </a:pPr>
                      <a:r>
                        <a:rPr lang="en-US" b="0">
                          <a:solidFill>
                            <a:srgbClr val="515456"/>
                          </a:solidFill>
                          <a:latin typeface="Arial" panose="020B0604020202020204" pitchFamily="34" charset="0"/>
                          <a:cs typeface="Arial" panose="020B0604020202020204" pitchFamily="34" charset="0"/>
                        </a:rPr>
                        <a:t>Overrides DCV</a:t>
                      </a:r>
                    </a:p>
                    <a:p>
                      <a:pPr marL="285750" lvl="0" indent="-285750">
                        <a:buFont typeface="Arial"/>
                        <a:buChar char="•"/>
                      </a:pPr>
                      <a:r>
                        <a:rPr lang="en-US" b="0">
                          <a:solidFill>
                            <a:srgbClr val="515456"/>
                          </a:solidFill>
                          <a:latin typeface="Arial" panose="020B0604020202020204" pitchFamily="34" charset="0"/>
                          <a:cs typeface="Arial" panose="020B0604020202020204" pitchFamily="34" charset="0"/>
                        </a:rPr>
                        <a:t>Enable air cleaners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a:solidFill>
                            <a:srgbClr val="515456"/>
                          </a:solidFill>
                          <a:latin typeface="Arial" panose="020B0604020202020204" pitchFamily="34" charset="0"/>
                          <a:cs typeface="Arial" panose="020B0604020202020204" pitchFamily="34" charset="0"/>
                        </a:rPr>
                        <a:t>Wildfire Mode:</a:t>
                      </a:r>
                    </a:p>
                    <a:p>
                      <a:endParaRPr lang="en-US" b="0">
                        <a:solidFill>
                          <a:srgbClr val="515456"/>
                        </a:solidFill>
                        <a:latin typeface="Arial" panose="020B0604020202020204" pitchFamily="34" charset="0"/>
                        <a:cs typeface="Arial" panose="020B0604020202020204" pitchFamily="34" charset="0"/>
                      </a:endParaRPr>
                    </a:p>
                    <a:p>
                      <a:r>
                        <a:rPr lang="en-US" b="0">
                          <a:solidFill>
                            <a:srgbClr val="515456"/>
                          </a:solidFill>
                          <a:latin typeface="Arial" panose="020B0604020202020204" pitchFamily="34" charset="0"/>
                          <a:cs typeface="Arial" panose="020B0604020202020204" pitchFamily="34" charset="0"/>
                        </a:rPr>
                        <a:t>Maximizes Indoor Air Quality</a:t>
                      </a:r>
                    </a:p>
                    <a:p>
                      <a:pPr marL="285750" lvl="0" indent="-285750">
                        <a:buFont typeface="Arial"/>
                        <a:buChar char="•"/>
                      </a:pPr>
                      <a:r>
                        <a:rPr lang="en-US" b="0">
                          <a:solidFill>
                            <a:srgbClr val="515456"/>
                          </a:solidFill>
                          <a:latin typeface="Arial" panose="020B0604020202020204" pitchFamily="34" charset="0"/>
                          <a:cs typeface="Arial" panose="020B0604020202020204" pitchFamily="34" charset="0"/>
                        </a:rPr>
                        <a:t>Reduced OSA rates</a:t>
                      </a:r>
                    </a:p>
                    <a:p>
                      <a:pPr marL="285750" lvl="0" indent="-285750">
                        <a:buFont typeface="Arial"/>
                        <a:buChar char="•"/>
                      </a:pPr>
                      <a:r>
                        <a:rPr lang="en-US" b="0">
                          <a:solidFill>
                            <a:srgbClr val="515456"/>
                          </a:solidFill>
                          <a:latin typeface="Arial" panose="020B0604020202020204" pitchFamily="34" charset="0"/>
                          <a:cs typeface="Arial" panose="020B0604020202020204" pitchFamily="34" charset="0"/>
                        </a:rPr>
                        <a:t>DCV enabled </a:t>
                      </a:r>
                    </a:p>
                    <a:p>
                      <a:pPr marL="285750" lvl="0" indent="-285750">
                        <a:buFont typeface="Arial"/>
                        <a:buChar char="•"/>
                      </a:pPr>
                      <a:r>
                        <a:rPr lang="en-US" b="0">
                          <a:solidFill>
                            <a:srgbClr val="515456"/>
                          </a:solidFill>
                          <a:latin typeface="Arial" panose="020B0604020202020204" pitchFamily="34" charset="0"/>
                          <a:cs typeface="Arial" panose="020B0604020202020204" pitchFamily="34" charset="0"/>
                        </a:rPr>
                        <a:t>Enable </a:t>
                      </a:r>
                      <a:r>
                        <a:rPr lang="en-US" sz="1800" b="0" i="0" u="none" strike="noStrike" noProof="0">
                          <a:solidFill>
                            <a:srgbClr val="515456"/>
                          </a:solidFill>
                          <a:latin typeface="Arial" panose="020B0604020202020204" pitchFamily="34" charset="0"/>
                          <a:cs typeface="Arial" panose="020B0604020202020204" pitchFamily="34" charset="0"/>
                        </a:rPr>
                        <a:t>air cleaners</a:t>
                      </a:r>
                    </a:p>
                    <a:p>
                      <a:pPr marL="285750" lvl="0" indent="-285750">
                        <a:buFont typeface="Arial"/>
                        <a:buChar char="•"/>
                      </a:pPr>
                      <a:endParaRPr lang="en-US" sz="1800" b="0" i="0" u="none" strike="noStrike" noProof="0">
                        <a:solidFill>
                          <a:srgbClr val="515456"/>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0234673"/>
                  </a:ext>
                </a:extLst>
              </a:tr>
            </a:tbl>
          </a:graphicData>
        </a:graphic>
      </p:graphicFrame>
      <p:sp>
        <p:nvSpPr>
          <p:cNvPr id="5" name="TextBox 4">
            <a:extLst>
              <a:ext uri="{FF2B5EF4-FFF2-40B4-BE49-F238E27FC236}">
                <a16:creationId xmlns:a16="http://schemas.microsoft.com/office/drawing/2014/main" id="{97B4382A-2A6E-4F2B-A48B-4BDDA26CFD79}"/>
              </a:ext>
            </a:extLst>
          </p:cNvPr>
          <p:cNvSpPr txBox="1"/>
          <p:nvPr/>
        </p:nvSpPr>
        <p:spPr>
          <a:xfrm>
            <a:off x="2570878" y="5187159"/>
            <a:ext cx="590550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rgbClr val="515456"/>
                </a:solidFill>
                <a:latin typeface="Arial" panose="020B0604020202020204" pitchFamily="34" charset="0"/>
                <a:cs typeface="Arial" panose="020B0604020202020204" pitchFamily="34" charset="0"/>
              </a:rPr>
              <a:t>What other modes might be useful?</a:t>
            </a:r>
          </a:p>
        </p:txBody>
      </p:sp>
      <p:pic>
        <p:nvPicPr>
          <p:cNvPr id="9" name="Picture 49">
            <a:extLst>
              <a:ext uri="{FF2B5EF4-FFF2-40B4-BE49-F238E27FC236}">
                <a16:creationId xmlns:a16="http://schemas.microsoft.com/office/drawing/2014/main" id="{D7D051D3-679F-4140-B48B-E9E39FB76EB1}"/>
              </a:ext>
            </a:extLst>
          </p:cNvPr>
          <p:cNvPicPr>
            <a:picLocks noChangeAspect="1"/>
          </p:cNvPicPr>
          <p:nvPr/>
        </p:nvPicPr>
        <p:blipFill>
          <a:blip r:embed="rId3"/>
          <a:stretch>
            <a:fillRect/>
          </a:stretch>
        </p:blipFill>
        <p:spPr>
          <a:xfrm>
            <a:off x="-8313" y="6245988"/>
            <a:ext cx="12200313" cy="612648"/>
          </a:xfrm>
          <a:prstGeom prst="rect">
            <a:avLst/>
          </a:prstGeom>
        </p:spPr>
      </p:pic>
      <p:pic>
        <p:nvPicPr>
          <p:cNvPr id="10" name="Picture 55" descr="Logo&#10;&#10;Description automatically generated with medium confidence">
            <a:extLst>
              <a:ext uri="{FF2B5EF4-FFF2-40B4-BE49-F238E27FC236}">
                <a16:creationId xmlns:a16="http://schemas.microsoft.com/office/drawing/2014/main" id="{08DCEB81-F49C-4B7E-A52C-630E66D3C08B}"/>
              </a:ext>
            </a:extLst>
          </p:cNvPr>
          <p:cNvPicPr>
            <a:picLocks noChangeAspect="1"/>
          </p:cNvPicPr>
          <p:nvPr/>
        </p:nvPicPr>
        <p:blipFill>
          <a:blip r:embed="rId4"/>
          <a:stretch>
            <a:fillRect/>
          </a:stretch>
        </p:blipFill>
        <p:spPr>
          <a:xfrm>
            <a:off x="208067" y="6457764"/>
            <a:ext cx="2102367" cy="274320"/>
          </a:xfrm>
          <a:prstGeom prst="rect">
            <a:avLst/>
          </a:prstGeom>
        </p:spPr>
      </p:pic>
      <p:pic>
        <p:nvPicPr>
          <p:cNvPr id="11" name="Picture 57" descr="Logo&#10;&#10;Description automatically generated">
            <a:extLst>
              <a:ext uri="{FF2B5EF4-FFF2-40B4-BE49-F238E27FC236}">
                <a16:creationId xmlns:a16="http://schemas.microsoft.com/office/drawing/2014/main" id="{FD75D78F-11F6-434E-BE21-5B9010A58E9A}"/>
              </a:ext>
            </a:extLst>
          </p:cNvPr>
          <p:cNvPicPr>
            <a:picLocks noChangeAspect="1"/>
          </p:cNvPicPr>
          <p:nvPr/>
        </p:nvPicPr>
        <p:blipFill>
          <a:blip r:embed="rId5"/>
          <a:stretch>
            <a:fillRect/>
          </a:stretch>
        </p:blipFill>
        <p:spPr>
          <a:xfrm>
            <a:off x="3549167" y="6371158"/>
            <a:ext cx="1247158" cy="391964"/>
          </a:xfrm>
          <a:prstGeom prst="rect">
            <a:avLst/>
          </a:prstGeom>
        </p:spPr>
      </p:pic>
      <p:pic>
        <p:nvPicPr>
          <p:cNvPr id="12" name="Picture 59" descr="Logo, company name&#10;&#10;Description automatically generated">
            <a:extLst>
              <a:ext uri="{FF2B5EF4-FFF2-40B4-BE49-F238E27FC236}">
                <a16:creationId xmlns:a16="http://schemas.microsoft.com/office/drawing/2014/main" id="{9F0EB007-C78A-4AE7-8C60-6ADC5CC9D737}"/>
              </a:ext>
            </a:extLst>
          </p:cNvPr>
          <p:cNvPicPr>
            <a:picLocks noChangeAspect="1"/>
          </p:cNvPicPr>
          <p:nvPr/>
        </p:nvPicPr>
        <p:blipFill rotWithShape="1">
          <a:blip r:embed="rId6"/>
          <a:srcRect t="18143" b="34286"/>
          <a:stretch/>
        </p:blipFill>
        <p:spPr>
          <a:xfrm>
            <a:off x="2415610" y="6302414"/>
            <a:ext cx="1003118" cy="477198"/>
          </a:xfrm>
          <a:prstGeom prst="rect">
            <a:avLst/>
          </a:prstGeom>
        </p:spPr>
      </p:pic>
      <p:pic>
        <p:nvPicPr>
          <p:cNvPr id="7" name="Picture 6">
            <a:extLst>
              <a:ext uri="{FF2B5EF4-FFF2-40B4-BE49-F238E27FC236}">
                <a16:creationId xmlns:a16="http://schemas.microsoft.com/office/drawing/2014/main" id="{8EFD1F09-85C6-44E3-8C8E-9740B5FB800A}"/>
              </a:ext>
            </a:extLst>
          </p:cNvPr>
          <p:cNvPicPr>
            <a:picLocks noChangeAspect="1"/>
          </p:cNvPicPr>
          <p:nvPr/>
        </p:nvPicPr>
        <p:blipFill>
          <a:blip r:embed="rId7"/>
          <a:srcRect/>
          <a:stretch/>
        </p:blipFill>
        <p:spPr>
          <a:xfrm>
            <a:off x="10737666" y="6347532"/>
            <a:ext cx="1259426" cy="409559"/>
          </a:xfrm>
          <a:prstGeom prst="rect">
            <a:avLst/>
          </a:prstGeom>
        </p:spPr>
      </p:pic>
    </p:spTree>
    <p:extLst>
      <p:ext uri="{BB962C8B-B14F-4D97-AF65-F5344CB8AC3E}">
        <p14:creationId xmlns:p14="http://schemas.microsoft.com/office/powerpoint/2010/main" val="3501961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E1EDFF-97BF-FA46-A091-811ADBD847A9}"/>
              </a:ext>
            </a:extLst>
          </p:cNvPr>
          <p:cNvSpPr/>
          <p:nvPr/>
        </p:nvSpPr>
        <p:spPr>
          <a:xfrm>
            <a:off x="0" y="0"/>
            <a:ext cx="1981200" cy="617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8" name="TextBox 7">
            <a:extLst>
              <a:ext uri="{FF2B5EF4-FFF2-40B4-BE49-F238E27FC236}">
                <a16:creationId xmlns:a16="http://schemas.microsoft.com/office/drawing/2014/main" id="{C7794990-316C-6944-8423-BE4027D05DAE}"/>
              </a:ext>
            </a:extLst>
          </p:cNvPr>
          <p:cNvSpPr txBox="1"/>
          <p:nvPr/>
        </p:nvSpPr>
        <p:spPr>
          <a:xfrm>
            <a:off x="1978888" y="84407"/>
            <a:ext cx="10152462" cy="6329938"/>
          </a:xfrm>
          <a:prstGeom prst="rect">
            <a:avLst/>
          </a:prstGeom>
          <a:noFill/>
        </p:spPr>
        <p:txBody>
          <a:bodyPr wrap="square" lIns="91440" tIns="45720" rIns="91440" bIns="45720" rtlCol="0" anchor="t">
            <a:spAutoFit/>
          </a:bodyPr>
          <a:lstStyle/>
          <a:p>
            <a:pPr>
              <a:spcAft>
                <a:spcPts val="1000"/>
              </a:spcAft>
            </a:pPr>
            <a:r>
              <a:rPr lang="en-US" sz="3000" b="1">
                <a:solidFill>
                  <a:schemeClr val="tx2"/>
                </a:solidFill>
                <a:latin typeface="Arial"/>
                <a:cs typeface="Arial"/>
              </a:rPr>
              <a:t>References</a:t>
            </a:r>
            <a:endParaRPr lang="en-US">
              <a:solidFill>
                <a:srgbClr val="000000"/>
              </a:solidFill>
              <a:latin typeface="Calibri" panose="020F0502020204030204"/>
              <a:cs typeface="Calibri" panose="020F0502020204030204"/>
            </a:endParaRPr>
          </a:p>
          <a:p>
            <a:pPr>
              <a:spcAft>
                <a:spcPts val="1000"/>
              </a:spcAft>
            </a:pPr>
            <a:r>
              <a:rPr lang="en-US">
                <a:solidFill>
                  <a:srgbClr val="000000"/>
                </a:solidFill>
                <a:latin typeface="Calibri"/>
                <a:cs typeface="Calibri"/>
                <a:hlinkClick r:id="rId3"/>
              </a:rPr>
              <a:t>https</a:t>
            </a:r>
            <a:r>
              <a:rPr lang="en-US" sz="1800">
                <a:ea typeface="+mn-lt"/>
                <a:cs typeface="+mn-lt"/>
                <a:hlinkClick r:id="rId3"/>
              </a:rPr>
              <a:t>://www.cdc.gov/coronavirus/2019-ncov/community/schools-childcare/index.html</a:t>
            </a:r>
            <a:endParaRPr lang="en-US">
              <a:cs typeface="Calibri"/>
            </a:endParaRPr>
          </a:p>
          <a:p>
            <a:r>
              <a:rPr lang="en-US" sz="1800">
                <a:ea typeface="+mn-lt"/>
                <a:cs typeface="+mn-lt"/>
                <a:hlinkClick r:id="rId4"/>
              </a:rPr>
              <a:t>https://www.ashrae.org/technical-resources/resources</a:t>
            </a:r>
            <a:endParaRPr lang="en-US" sz="1800">
              <a:ea typeface="+mn-lt"/>
              <a:cs typeface="+mn-lt"/>
            </a:endParaRPr>
          </a:p>
          <a:p>
            <a:endParaRPr lang="en-US" sz="1800">
              <a:ea typeface="+mn-lt"/>
              <a:cs typeface="+mn-lt"/>
              <a:hlinkClick r:id="rId5"/>
            </a:endParaRPr>
          </a:p>
          <a:p>
            <a:r>
              <a:rPr lang="en-US" sz="1800">
                <a:ea typeface="+mn-lt"/>
                <a:cs typeface="+mn-lt"/>
                <a:hlinkClick r:id="rId5"/>
              </a:rPr>
              <a:t>https://www.ashrae.org/about/news/2020/ashrae-introduces-updated-reopening-guide-for-schools-and-universities</a:t>
            </a:r>
            <a:endParaRPr lang="en-US" sz="1800">
              <a:cs typeface="Arial" panose="020B0604020202020204"/>
            </a:endParaRPr>
          </a:p>
          <a:p>
            <a:endParaRPr lang="en-US" sz="1800">
              <a:ea typeface="+mn-lt"/>
              <a:cs typeface="+mn-lt"/>
              <a:hlinkClick r:id="rId6"/>
            </a:endParaRPr>
          </a:p>
          <a:p>
            <a:r>
              <a:rPr lang="en-US" sz="1800">
                <a:ea typeface="+mn-lt"/>
                <a:cs typeface="+mn-lt"/>
                <a:hlinkClick r:id="rId6"/>
              </a:rPr>
              <a:t>https://www.ashrae.org/about/news/2020/ashrae-issues-statements-on-relationship-between-covid-19-and-hvac-in-buildings</a:t>
            </a:r>
          </a:p>
          <a:p>
            <a:endParaRPr lang="en-US" sz="1800">
              <a:ea typeface="+mn-lt"/>
              <a:cs typeface="+mn-lt"/>
              <a:hlinkClick r:id="rId7"/>
            </a:endParaRPr>
          </a:p>
          <a:p>
            <a:r>
              <a:rPr lang="en-US" sz="1800">
                <a:ea typeface="+mn-lt"/>
                <a:cs typeface="+mn-lt"/>
                <a:hlinkClick r:id="rId7"/>
              </a:rPr>
              <a:t>https://www.ashrae.org/about/news/2020/ashrae-offers-covid-19-building-readiness-reopening-guidance</a:t>
            </a:r>
            <a:endParaRPr lang="en-US" sz="1800">
              <a:cs typeface="Arial" panose="020B0604020202020204"/>
            </a:endParaRPr>
          </a:p>
          <a:p>
            <a:endParaRPr lang="en-US" sz="1800">
              <a:ea typeface="+mn-lt"/>
              <a:cs typeface="+mn-lt"/>
              <a:hlinkClick r:id="rId8"/>
            </a:endParaRPr>
          </a:p>
          <a:p>
            <a:r>
              <a:rPr lang="en-US">
                <a:ea typeface="+mn-lt"/>
                <a:cs typeface="+mn-lt"/>
                <a:hlinkClick r:id="rId9"/>
              </a:rPr>
              <a:t>https://www.iaq-cpr.com/</a:t>
            </a:r>
            <a:endParaRPr lang="en-US"/>
          </a:p>
          <a:p>
            <a:endParaRPr lang="en-US">
              <a:cs typeface="Calibri"/>
            </a:endParaRPr>
          </a:p>
          <a:p>
            <a:r>
              <a:rPr lang="en-US" sz="1800">
                <a:ea typeface="+mn-lt"/>
                <a:cs typeface="+mn-lt"/>
                <a:hlinkClick r:id="rId10"/>
              </a:rPr>
              <a:t>https://www.uvdi.com/hvac/airstream-disinfection/v-max-grid/</a:t>
            </a:r>
            <a:endParaRPr lang="en-US" sz="1800">
              <a:cs typeface="Arial"/>
            </a:endParaRPr>
          </a:p>
          <a:p>
            <a:endParaRPr lang="en-US">
              <a:ea typeface="+mn-lt"/>
              <a:cs typeface="+mn-lt"/>
            </a:endParaRPr>
          </a:p>
          <a:p>
            <a:r>
              <a:rPr lang="en-US">
                <a:ea typeface="+mn-lt"/>
                <a:cs typeface="+mn-lt"/>
                <a:hlinkClick r:id="rId11"/>
              </a:rPr>
              <a:t>https://www2.ed.gov/about/offices/list/ope/arpa1allocationtable.pdf</a:t>
            </a:r>
            <a:endParaRPr lang="en-US">
              <a:cs typeface="Calibri" panose="020F0502020204030204"/>
            </a:endParaRPr>
          </a:p>
          <a:p>
            <a:pPr>
              <a:spcAft>
                <a:spcPts val="1000"/>
              </a:spcAft>
            </a:pPr>
            <a:endParaRPr lang="en-US">
              <a:ea typeface="+mn-lt"/>
              <a:cs typeface="+mn-lt"/>
            </a:endParaRPr>
          </a:p>
          <a:p>
            <a:pPr>
              <a:spcAft>
                <a:spcPts val="1000"/>
              </a:spcAft>
            </a:pPr>
            <a:r>
              <a:rPr lang="en-US">
                <a:ea typeface="+mn-lt"/>
                <a:cs typeface="+mn-lt"/>
                <a:hlinkClick r:id="rId12"/>
              </a:rPr>
              <a:t>https://www.tips-usa.com/search.cfm?SearchRecords=macdonald+miller</a:t>
            </a:r>
            <a:endParaRPr lang="en-US">
              <a:cs typeface="Calibri"/>
            </a:endParaRPr>
          </a:p>
          <a:p>
            <a:pPr>
              <a:spcAft>
                <a:spcPts val="1000"/>
              </a:spcAft>
            </a:pPr>
            <a:endParaRPr lang="en-US" b="1">
              <a:solidFill>
                <a:schemeClr val="tx2"/>
              </a:solidFill>
              <a:latin typeface="Arial"/>
              <a:cs typeface="Arial"/>
            </a:endParaRPr>
          </a:p>
        </p:txBody>
      </p:sp>
      <p:pic>
        <p:nvPicPr>
          <p:cNvPr id="6" name="Picture 49">
            <a:extLst>
              <a:ext uri="{FF2B5EF4-FFF2-40B4-BE49-F238E27FC236}">
                <a16:creationId xmlns:a16="http://schemas.microsoft.com/office/drawing/2014/main" id="{78C7F590-D039-4654-8380-50AD28D38082}"/>
              </a:ext>
            </a:extLst>
          </p:cNvPr>
          <p:cNvPicPr>
            <a:picLocks noChangeAspect="1"/>
          </p:cNvPicPr>
          <p:nvPr/>
        </p:nvPicPr>
        <p:blipFill>
          <a:blip r:embed="rId13"/>
          <a:stretch>
            <a:fillRect/>
          </a:stretch>
        </p:blipFill>
        <p:spPr>
          <a:xfrm>
            <a:off x="-8313" y="6245988"/>
            <a:ext cx="12200313" cy="612648"/>
          </a:xfrm>
          <a:prstGeom prst="rect">
            <a:avLst/>
          </a:prstGeom>
        </p:spPr>
      </p:pic>
      <p:pic>
        <p:nvPicPr>
          <p:cNvPr id="9" name="Picture 55" descr="Logo&#10;&#10;Description automatically generated with medium confidence">
            <a:extLst>
              <a:ext uri="{FF2B5EF4-FFF2-40B4-BE49-F238E27FC236}">
                <a16:creationId xmlns:a16="http://schemas.microsoft.com/office/drawing/2014/main" id="{B211B814-01CC-4F5D-ADC9-94B55B114D8B}"/>
              </a:ext>
            </a:extLst>
          </p:cNvPr>
          <p:cNvPicPr>
            <a:picLocks noChangeAspect="1"/>
          </p:cNvPicPr>
          <p:nvPr/>
        </p:nvPicPr>
        <p:blipFill>
          <a:blip r:embed="rId14"/>
          <a:stretch>
            <a:fillRect/>
          </a:stretch>
        </p:blipFill>
        <p:spPr>
          <a:xfrm>
            <a:off x="208067" y="6457764"/>
            <a:ext cx="2102367" cy="274320"/>
          </a:xfrm>
          <a:prstGeom prst="rect">
            <a:avLst/>
          </a:prstGeom>
        </p:spPr>
      </p:pic>
      <p:pic>
        <p:nvPicPr>
          <p:cNvPr id="10" name="Picture 57" descr="Logo&#10;&#10;Description automatically generated">
            <a:extLst>
              <a:ext uri="{FF2B5EF4-FFF2-40B4-BE49-F238E27FC236}">
                <a16:creationId xmlns:a16="http://schemas.microsoft.com/office/drawing/2014/main" id="{868FBF60-6BEF-4D1C-90CF-56CBFA243DCC}"/>
              </a:ext>
            </a:extLst>
          </p:cNvPr>
          <p:cNvPicPr>
            <a:picLocks noChangeAspect="1"/>
          </p:cNvPicPr>
          <p:nvPr/>
        </p:nvPicPr>
        <p:blipFill>
          <a:blip r:embed="rId15"/>
          <a:stretch>
            <a:fillRect/>
          </a:stretch>
        </p:blipFill>
        <p:spPr>
          <a:xfrm>
            <a:off x="3549167" y="6371158"/>
            <a:ext cx="1247158" cy="391964"/>
          </a:xfrm>
          <a:prstGeom prst="rect">
            <a:avLst/>
          </a:prstGeom>
        </p:spPr>
      </p:pic>
      <p:pic>
        <p:nvPicPr>
          <p:cNvPr id="11" name="Picture 59" descr="Logo, company name&#10;&#10;Description automatically generated">
            <a:extLst>
              <a:ext uri="{FF2B5EF4-FFF2-40B4-BE49-F238E27FC236}">
                <a16:creationId xmlns:a16="http://schemas.microsoft.com/office/drawing/2014/main" id="{F5DEE54B-21D7-444C-B0EC-63B6E4C64D07}"/>
              </a:ext>
            </a:extLst>
          </p:cNvPr>
          <p:cNvPicPr>
            <a:picLocks noChangeAspect="1"/>
          </p:cNvPicPr>
          <p:nvPr/>
        </p:nvPicPr>
        <p:blipFill rotWithShape="1">
          <a:blip r:embed="rId16"/>
          <a:srcRect t="18143" b="34286"/>
          <a:stretch/>
        </p:blipFill>
        <p:spPr>
          <a:xfrm>
            <a:off x="2415610" y="6302414"/>
            <a:ext cx="1003118" cy="477198"/>
          </a:xfrm>
          <a:prstGeom prst="rect">
            <a:avLst/>
          </a:prstGeom>
        </p:spPr>
      </p:pic>
      <p:pic>
        <p:nvPicPr>
          <p:cNvPr id="7" name="Picture 6">
            <a:extLst>
              <a:ext uri="{FF2B5EF4-FFF2-40B4-BE49-F238E27FC236}">
                <a16:creationId xmlns:a16="http://schemas.microsoft.com/office/drawing/2014/main" id="{198C1172-C134-534F-8681-A3E39095E9EF}"/>
              </a:ext>
            </a:extLst>
          </p:cNvPr>
          <p:cNvPicPr>
            <a:picLocks noChangeAspect="1"/>
          </p:cNvPicPr>
          <p:nvPr/>
        </p:nvPicPr>
        <p:blipFill rotWithShape="1">
          <a:blip r:embed="rId17">
            <a:alphaModFix amt="10000"/>
          </a:blip>
          <a:srcRect l="35201" t="167" r="42336" b="-1"/>
          <a:stretch/>
        </p:blipFill>
        <p:spPr>
          <a:xfrm>
            <a:off x="9448800" y="0"/>
            <a:ext cx="2743200" cy="6858000"/>
          </a:xfrm>
          <a:prstGeom prst="rect">
            <a:avLst/>
          </a:prstGeom>
        </p:spPr>
      </p:pic>
      <p:pic>
        <p:nvPicPr>
          <p:cNvPr id="3" name="Picture 6">
            <a:extLst>
              <a:ext uri="{FF2B5EF4-FFF2-40B4-BE49-F238E27FC236}">
                <a16:creationId xmlns:a16="http://schemas.microsoft.com/office/drawing/2014/main" id="{2904662F-4C3E-4B53-A211-DEA71447D911}"/>
              </a:ext>
            </a:extLst>
          </p:cNvPr>
          <p:cNvPicPr>
            <a:picLocks noChangeAspect="1"/>
          </p:cNvPicPr>
          <p:nvPr/>
        </p:nvPicPr>
        <p:blipFill>
          <a:blip r:embed="rId18"/>
          <a:srcRect/>
          <a:stretch/>
        </p:blipFill>
        <p:spPr>
          <a:xfrm>
            <a:off x="10737666" y="6347532"/>
            <a:ext cx="1259426" cy="409559"/>
          </a:xfrm>
          <a:prstGeom prst="rect">
            <a:avLst/>
          </a:prstGeom>
        </p:spPr>
      </p:pic>
    </p:spTree>
    <p:extLst>
      <p:ext uri="{BB962C8B-B14F-4D97-AF65-F5344CB8AC3E}">
        <p14:creationId xmlns:p14="http://schemas.microsoft.com/office/powerpoint/2010/main" val="3157480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47C41D5E-B48B-48F3-AADC-F5E043DED214}"/>
              </a:ext>
            </a:extLst>
          </p:cNvPr>
          <p:cNvSpPr>
            <a:spLocks noChangeArrowheads="1"/>
          </p:cNvSpPr>
          <p:nvPr/>
        </p:nvSpPr>
        <p:spPr bwMode="auto">
          <a:xfrm>
            <a:off x="2226554" y="169587"/>
            <a:ext cx="9140825" cy="6858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chemeClr val="accent1"/>
                </a:solidFill>
                <a:effectLst>
                  <a:outerShdw blurRad="38100" dist="38100" dir="2700000" algn="tl">
                    <a:srgbClr val="000000">
                      <a:alpha val="43137"/>
                    </a:srgbClr>
                  </a:outerShdw>
                </a:effectLst>
                <a:latin typeface="Palatino"/>
              </a:rPr>
              <a:t>TIPS Purchasing Cooperative</a:t>
            </a:r>
          </a:p>
        </p:txBody>
      </p:sp>
      <p:pic>
        <p:nvPicPr>
          <p:cNvPr id="9" name="Picture 8">
            <a:extLst>
              <a:ext uri="{FF2B5EF4-FFF2-40B4-BE49-F238E27FC236}">
                <a16:creationId xmlns:a16="http://schemas.microsoft.com/office/drawing/2014/main" id="{57D23576-C0CA-40E5-A946-55A6AE607680}"/>
              </a:ext>
            </a:extLst>
          </p:cNvPr>
          <p:cNvPicPr>
            <a:picLocks noChangeAspect="1"/>
          </p:cNvPicPr>
          <p:nvPr/>
        </p:nvPicPr>
        <p:blipFill rotWithShape="1">
          <a:blip r:embed="rId2"/>
          <a:srcRect l="12500" t="37905" r="42500" b="32774"/>
          <a:stretch/>
        </p:blipFill>
        <p:spPr>
          <a:xfrm>
            <a:off x="2226554" y="925536"/>
            <a:ext cx="6287477" cy="1917569"/>
          </a:xfrm>
          <a:prstGeom prst="rect">
            <a:avLst/>
          </a:prstGeom>
        </p:spPr>
      </p:pic>
      <p:sp>
        <p:nvSpPr>
          <p:cNvPr id="8" name="TextBox 7">
            <a:extLst>
              <a:ext uri="{FF2B5EF4-FFF2-40B4-BE49-F238E27FC236}">
                <a16:creationId xmlns:a16="http://schemas.microsoft.com/office/drawing/2014/main" id="{4D9DF44E-0AAC-4DC0-AEFB-DF9734AAEC5A}"/>
              </a:ext>
            </a:extLst>
          </p:cNvPr>
          <p:cNvSpPr txBox="1"/>
          <p:nvPr/>
        </p:nvSpPr>
        <p:spPr>
          <a:xfrm>
            <a:off x="2232022" y="4762097"/>
            <a:ext cx="7000699" cy="923330"/>
          </a:xfrm>
          <a:prstGeom prst="rect">
            <a:avLst/>
          </a:prstGeom>
          <a:noFill/>
        </p:spPr>
        <p:txBody>
          <a:bodyPr wrap="none" rtlCol="0">
            <a:spAutoFit/>
          </a:bodyPr>
          <a:lstStyle/>
          <a:p>
            <a:pPr>
              <a:tabLst>
                <a:tab pos="2457450" algn="l"/>
              </a:tabLst>
            </a:pPr>
            <a:r>
              <a:rPr lang="en-US" u="sng">
                <a:solidFill>
                  <a:srgbClr val="626465"/>
                </a:solidFill>
                <a:latin typeface="Arial" panose="020B0604020202020204" pitchFamily="34" charset="0"/>
                <a:cs typeface="Arial" panose="020B0604020202020204" pitchFamily="34" charset="0"/>
              </a:rPr>
              <a:t>Contract #200201</a:t>
            </a:r>
            <a:r>
              <a:rPr lang="en-US">
                <a:solidFill>
                  <a:srgbClr val="626465"/>
                </a:solidFill>
                <a:latin typeface="Arial" panose="020B0604020202020204" pitchFamily="34" charset="0"/>
                <a:cs typeface="Arial" panose="020B0604020202020204" pitchFamily="34" charset="0"/>
              </a:rPr>
              <a:t> -	Trades, Labor, and Materials (JOC)</a:t>
            </a:r>
          </a:p>
          <a:p>
            <a:pPr>
              <a:tabLst>
                <a:tab pos="2457450" algn="l"/>
              </a:tabLst>
            </a:pPr>
            <a:endParaRPr lang="en-US">
              <a:solidFill>
                <a:srgbClr val="626465"/>
              </a:solidFill>
              <a:latin typeface="Arial" panose="020B0604020202020204" pitchFamily="34" charset="0"/>
              <a:cs typeface="Arial" panose="020B0604020202020204" pitchFamily="34" charset="0"/>
            </a:endParaRPr>
          </a:p>
          <a:p>
            <a:pPr>
              <a:tabLst>
                <a:tab pos="2457450" algn="l"/>
              </a:tabLst>
            </a:pPr>
            <a:r>
              <a:rPr lang="en-US" u="sng">
                <a:solidFill>
                  <a:srgbClr val="626465"/>
                </a:solidFill>
                <a:latin typeface="Arial" panose="020B0604020202020204" pitchFamily="34" charset="0"/>
                <a:cs typeface="Arial" panose="020B0604020202020204" pitchFamily="34" charset="0"/>
              </a:rPr>
              <a:t>Contract #200701</a:t>
            </a:r>
            <a:r>
              <a:rPr lang="en-US">
                <a:solidFill>
                  <a:srgbClr val="626465"/>
                </a:solidFill>
                <a:latin typeface="Arial" panose="020B0604020202020204" pitchFamily="34" charset="0"/>
                <a:cs typeface="Arial" panose="020B0604020202020204" pitchFamily="34" charset="0"/>
              </a:rPr>
              <a:t> -	Indoor Air Quality Equipment and Services</a:t>
            </a:r>
          </a:p>
        </p:txBody>
      </p:sp>
      <p:pic>
        <p:nvPicPr>
          <p:cNvPr id="11" name="Picture 49">
            <a:extLst>
              <a:ext uri="{FF2B5EF4-FFF2-40B4-BE49-F238E27FC236}">
                <a16:creationId xmlns:a16="http://schemas.microsoft.com/office/drawing/2014/main" id="{DB1BE1E0-1C15-4F69-8C6E-7A2F07CF5BE3}"/>
              </a:ext>
            </a:extLst>
          </p:cNvPr>
          <p:cNvPicPr>
            <a:picLocks noChangeAspect="1"/>
          </p:cNvPicPr>
          <p:nvPr/>
        </p:nvPicPr>
        <p:blipFill>
          <a:blip r:embed="rId3"/>
          <a:stretch>
            <a:fillRect/>
          </a:stretch>
        </p:blipFill>
        <p:spPr>
          <a:xfrm>
            <a:off x="-8313" y="6245988"/>
            <a:ext cx="12200313" cy="612648"/>
          </a:xfrm>
          <a:prstGeom prst="rect">
            <a:avLst/>
          </a:prstGeom>
        </p:spPr>
      </p:pic>
      <p:pic>
        <p:nvPicPr>
          <p:cNvPr id="12" name="Picture 55" descr="Logo&#10;&#10;Description automatically generated with medium confidence">
            <a:extLst>
              <a:ext uri="{FF2B5EF4-FFF2-40B4-BE49-F238E27FC236}">
                <a16:creationId xmlns:a16="http://schemas.microsoft.com/office/drawing/2014/main" id="{2D441A12-1983-4455-8F73-D123A876A8CB}"/>
              </a:ext>
            </a:extLst>
          </p:cNvPr>
          <p:cNvPicPr>
            <a:picLocks noChangeAspect="1"/>
          </p:cNvPicPr>
          <p:nvPr/>
        </p:nvPicPr>
        <p:blipFill>
          <a:blip r:embed="rId4"/>
          <a:stretch>
            <a:fillRect/>
          </a:stretch>
        </p:blipFill>
        <p:spPr>
          <a:xfrm>
            <a:off x="208067" y="6457764"/>
            <a:ext cx="2102367" cy="274320"/>
          </a:xfrm>
          <a:prstGeom prst="rect">
            <a:avLst/>
          </a:prstGeom>
        </p:spPr>
      </p:pic>
      <p:pic>
        <p:nvPicPr>
          <p:cNvPr id="13" name="Picture 57" descr="Logo&#10;&#10;Description automatically generated">
            <a:extLst>
              <a:ext uri="{FF2B5EF4-FFF2-40B4-BE49-F238E27FC236}">
                <a16:creationId xmlns:a16="http://schemas.microsoft.com/office/drawing/2014/main" id="{A25864C7-B3DF-4D8A-B633-0C12B7C8777C}"/>
              </a:ext>
            </a:extLst>
          </p:cNvPr>
          <p:cNvPicPr>
            <a:picLocks noChangeAspect="1"/>
          </p:cNvPicPr>
          <p:nvPr/>
        </p:nvPicPr>
        <p:blipFill>
          <a:blip r:embed="rId5"/>
          <a:stretch>
            <a:fillRect/>
          </a:stretch>
        </p:blipFill>
        <p:spPr>
          <a:xfrm>
            <a:off x="3549167" y="6371158"/>
            <a:ext cx="1247158" cy="391964"/>
          </a:xfrm>
          <a:prstGeom prst="rect">
            <a:avLst/>
          </a:prstGeom>
        </p:spPr>
      </p:pic>
      <p:pic>
        <p:nvPicPr>
          <p:cNvPr id="14" name="Picture 59" descr="Logo, company name&#10;&#10;Description automatically generated">
            <a:extLst>
              <a:ext uri="{FF2B5EF4-FFF2-40B4-BE49-F238E27FC236}">
                <a16:creationId xmlns:a16="http://schemas.microsoft.com/office/drawing/2014/main" id="{22F86DD1-DE2A-429B-85F3-F1DEC4F6E64D}"/>
              </a:ext>
            </a:extLst>
          </p:cNvPr>
          <p:cNvPicPr>
            <a:picLocks noChangeAspect="1"/>
          </p:cNvPicPr>
          <p:nvPr/>
        </p:nvPicPr>
        <p:blipFill rotWithShape="1">
          <a:blip r:embed="rId6"/>
          <a:srcRect t="18143" b="34286"/>
          <a:stretch/>
        </p:blipFill>
        <p:spPr>
          <a:xfrm>
            <a:off x="2415610" y="6302414"/>
            <a:ext cx="1003118" cy="477198"/>
          </a:xfrm>
          <a:prstGeom prst="rect">
            <a:avLst/>
          </a:prstGeom>
        </p:spPr>
      </p:pic>
      <p:pic>
        <p:nvPicPr>
          <p:cNvPr id="15" name="Picture 6">
            <a:extLst>
              <a:ext uri="{FF2B5EF4-FFF2-40B4-BE49-F238E27FC236}">
                <a16:creationId xmlns:a16="http://schemas.microsoft.com/office/drawing/2014/main" id="{970AD58E-A491-4EBC-83F4-B95067623FC7}"/>
              </a:ext>
            </a:extLst>
          </p:cNvPr>
          <p:cNvPicPr>
            <a:picLocks noChangeAspect="1"/>
          </p:cNvPicPr>
          <p:nvPr/>
        </p:nvPicPr>
        <p:blipFill>
          <a:blip r:embed="rId7"/>
          <a:srcRect/>
          <a:stretch/>
        </p:blipFill>
        <p:spPr>
          <a:xfrm>
            <a:off x="10737666" y="6347532"/>
            <a:ext cx="1259426" cy="409559"/>
          </a:xfrm>
          <a:prstGeom prst="rect">
            <a:avLst/>
          </a:prstGeom>
        </p:spPr>
      </p:pic>
      <p:sp>
        <p:nvSpPr>
          <p:cNvPr id="16" name="Rectangle 3">
            <a:extLst>
              <a:ext uri="{FF2B5EF4-FFF2-40B4-BE49-F238E27FC236}">
                <a16:creationId xmlns:a16="http://schemas.microsoft.com/office/drawing/2014/main" id="{46FA551D-1820-4C5F-8685-C64C204C48BB}"/>
              </a:ext>
            </a:extLst>
          </p:cNvPr>
          <p:cNvSpPr/>
          <p:nvPr/>
        </p:nvSpPr>
        <p:spPr>
          <a:xfrm>
            <a:off x="0" y="0"/>
            <a:ext cx="1981200" cy="617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7" name="Picture 5">
            <a:extLst>
              <a:ext uri="{FF2B5EF4-FFF2-40B4-BE49-F238E27FC236}">
                <a16:creationId xmlns:a16="http://schemas.microsoft.com/office/drawing/2014/main" id="{271F7799-77D5-465F-A05A-68462C4C3ECC}"/>
              </a:ext>
            </a:extLst>
          </p:cNvPr>
          <p:cNvPicPr>
            <a:picLocks noChangeAspect="1"/>
          </p:cNvPicPr>
          <p:nvPr/>
        </p:nvPicPr>
        <p:blipFill rotWithShape="1">
          <a:blip r:embed="rId8">
            <a:alphaModFix amt="10000"/>
          </a:blip>
          <a:srcRect l="35201" t="167" r="42336" b="-1"/>
          <a:stretch/>
        </p:blipFill>
        <p:spPr>
          <a:xfrm>
            <a:off x="9448800" y="0"/>
            <a:ext cx="2743200" cy="6858000"/>
          </a:xfrm>
          <a:prstGeom prst="rect">
            <a:avLst/>
          </a:prstGeom>
        </p:spPr>
      </p:pic>
      <p:pic>
        <p:nvPicPr>
          <p:cNvPr id="5" name="Picture 4" descr="Logo&#10;&#10;Description automatically generated">
            <a:extLst>
              <a:ext uri="{FF2B5EF4-FFF2-40B4-BE49-F238E27FC236}">
                <a16:creationId xmlns:a16="http://schemas.microsoft.com/office/drawing/2014/main" id="{430E5BCD-C827-42AE-9E0E-FDFE065DF0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5969" y="2968275"/>
            <a:ext cx="4542906" cy="1514302"/>
          </a:xfrm>
          <a:prstGeom prst="rect">
            <a:avLst/>
          </a:prstGeom>
        </p:spPr>
      </p:pic>
    </p:spTree>
    <p:extLst>
      <p:ext uri="{BB962C8B-B14F-4D97-AF65-F5344CB8AC3E}">
        <p14:creationId xmlns:p14="http://schemas.microsoft.com/office/powerpoint/2010/main" val="3476024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52F6F-8F7E-4BA0-8C36-15FCC5715E26}"/>
              </a:ext>
            </a:extLst>
          </p:cNvPr>
          <p:cNvPicPr>
            <a:picLocks noChangeAspect="1"/>
          </p:cNvPicPr>
          <p:nvPr/>
        </p:nvPicPr>
        <p:blipFill>
          <a:blip r:embed="rId2"/>
          <a:stretch>
            <a:fillRect/>
          </a:stretch>
        </p:blipFill>
        <p:spPr>
          <a:xfrm>
            <a:off x="2208120" y="740361"/>
            <a:ext cx="8882642" cy="5535283"/>
          </a:xfrm>
          <a:prstGeom prst="rect">
            <a:avLst/>
          </a:prstGeom>
        </p:spPr>
      </p:pic>
      <p:sp>
        <p:nvSpPr>
          <p:cNvPr id="10" name="Rectangle 9">
            <a:extLst>
              <a:ext uri="{FF2B5EF4-FFF2-40B4-BE49-F238E27FC236}">
                <a16:creationId xmlns:a16="http://schemas.microsoft.com/office/drawing/2014/main" id="{D07BBD67-0E61-4075-A489-352FE4ED3D29}"/>
              </a:ext>
            </a:extLst>
          </p:cNvPr>
          <p:cNvSpPr/>
          <p:nvPr/>
        </p:nvSpPr>
        <p:spPr>
          <a:xfrm>
            <a:off x="2522808" y="3276991"/>
            <a:ext cx="3384062" cy="1469575"/>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9">
            <a:extLst>
              <a:ext uri="{FF2B5EF4-FFF2-40B4-BE49-F238E27FC236}">
                <a16:creationId xmlns:a16="http://schemas.microsoft.com/office/drawing/2014/main" id="{9F7FF306-528A-4007-9797-0172C7C2F461}"/>
              </a:ext>
            </a:extLst>
          </p:cNvPr>
          <p:cNvPicPr>
            <a:picLocks noChangeAspect="1"/>
          </p:cNvPicPr>
          <p:nvPr/>
        </p:nvPicPr>
        <p:blipFill>
          <a:blip r:embed="rId3"/>
          <a:stretch>
            <a:fillRect/>
          </a:stretch>
        </p:blipFill>
        <p:spPr>
          <a:xfrm>
            <a:off x="-8313" y="6245988"/>
            <a:ext cx="12200313" cy="612648"/>
          </a:xfrm>
          <a:prstGeom prst="rect">
            <a:avLst/>
          </a:prstGeom>
        </p:spPr>
      </p:pic>
      <p:pic>
        <p:nvPicPr>
          <p:cNvPr id="9" name="Picture 55" descr="Logo&#10;&#10;Description automatically generated with medium confidence">
            <a:extLst>
              <a:ext uri="{FF2B5EF4-FFF2-40B4-BE49-F238E27FC236}">
                <a16:creationId xmlns:a16="http://schemas.microsoft.com/office/drawing/2014/main" id="{C1852BD1-FD18-489D-98F4-E7C7A4B1606E}"/>
              </a:ext>
            </a:extLst>
          </p:cNvPr>
          <p:cNvPicPr>
            <a:picLocks noChangeAspect="1"/>
          </p:cNvPicPr>
          <p:nvPr/>
        </p:nvPicPr>
        <p:blipFill>
          <a:blip r:embed="rId4"/>
          <a:stretch>
            <a:fillRect/>
          </a:stretch>
        </p:blipFill>
        <p:spPr>
          <a:xfrm>
            <a:off x="208067" y="6457764"/>
            <a:ext cx="2102367" cy="274320"/>
          </a:xfrm>
          <a:prstGeom prst="rect">
            <a:avLst/>
          </a:prstGeom>
        </p:spPr>
      </p:pic>
      <p:pic>
        <p:nvPicPr>
          <p:cNvPr id="11" name="Picture 57" descr="Logo&#10;&#10;Description automatically generated">
            <a:extLst>
              <a:ext uri="{FF2B5EF4-FFF2-40B4-BE49-F238E27FC236}">
                <a16:creationId xmlns:a16="http://schemas.microsoft.com/office/drawing/2014/main" id="{A90D8CF0-F00A-4EAE-8DB9-69846694F6C4}"/>
              </a:ext>
            </a:extLst>
          </p:cNvPr>
          <p:cNvPicPr>
            <a:picLocks noChangeAspect="1"/>
          </p:cNvPicPr>
          <p:nvPr/>
        </p:nvPicPr>
        <p:blipFill>
          <a:blip r:embed="rId5"/>
          <a:stretch>
            <a:fillRect/>
          </a:stretch>
        </p:blipFill>
        <p:spPr>
          <a:xfrm>
            <a:off x="3549167" y="6371158"/>
            <a:ext cx="1247158" cy="391964"/>
          </a:xfrm>
          <a:prstGeom prst="rect">
            <a:avLst/>
          </a:prstGeom>
        </p:spPr>
      </p:pic>
      <p:pic>
        <p:nvPicPr>
          <p:cNvPr id="12" name="Picture 59" descr="Logo, company name&#10;&#10;Description automatically generated">
            <a:extLst>
              <a:ext uri="{FF2B5EF4-FFF2-40B4-BE49-F238E27FC236}">
                <a16:creationId xmlns:a16="http://schemas.microsoft.com/office/drawing/2014/main" id="{A55FC006-F9A8-4037-B286-B5A973E107F0}"/>
              </a:ext>
            </a:extLst>
          </p:cNvPr>
          <p:cNvPicPr>
            <a:picLocks noChangeAspect="1"/>
          </p:cNvPicPr>
          <p:nvPr/>
        </p:nvPicPr>
        <p:blipFill rotWithShape="1">
          <a:blip r:embed="rId6"/>
          <a:srcRect t="18143" b="34286"/>
          <a:stretch/>
        </p:blipFill>
        <p:spPr>
          <a:xfrm>
            <a:off x="2415610" y="6302414"/>
            <a:ext cx="1003118" cy="477198"/>
          </a:xfrm>
          <a:prstGeom prst="rect">
            <a:avLst/>
          </a:prstGeom>
        </p:spPr>
      </p:pic>
      <p:pic>
        <p:nvPicPr>
          <p:cNvPr id="13" name="Picture 6">
            <a:extLst>
              <a:ext uri="{FF2B5EF4-FFF2-40B4-BE49-F238E27FC236}">
                <a16:creationId xmlns:a16="http://schemas.microsoft.com/office/drawing/2014/main" id="{3764DC3D-C625-4F84-96A0-05B320236075}"/>
              </a:ext>
            </a:extLst>
          </p:cNvPr>
          <p:cNvPicPr>
            <a:picLocks noChangeAspect="1"/>
          </p:cNvPicPr>
          <p:nvPr/>
        </p:nvPicPr>
        <p:blipFill>
          <a:blip r:embed="rId7"/>
          <a:srcRect/>
          <a:stretch/>
        </p:blipFill>
        <p:spPr>
          <a:xfrm>
            <a:off x="10737666" y="6347532"/>
            <a:ext cx="1259426" cy="409559"/>
          </a:xfrm>
          <a:prstGeom prst="rect">
            <a:avLst/>
          </a:prstGeom>
        </p:spPr>
      </p:pic>
      <p:sp>
        <p:nvSpPr>
          <p:cNvPr id="14" name="Rectangle 3">
            <a:extLst>
              <a:ext uri="{FF2B5EF4-FFF2-40B4-BE49-F238E27FC236}">
                <a16:creationId xmlns:a16="http://schemas.microsoft.com/office/drawing/2014/main" id="{A32CE73F-2F6D-408C-856A-60AF35DB722F}"/>
              </a:ext>
            </a:extLst>
          </p:cNvPr>
          <p:cNvSpPr/>
          <p:nvPr/>
        </p:nvSpPr>
        <p:spPr>
          <a:xfrm>
            <a:off x="0" y="0"/>
            <a:ext cx="1981200" cy="617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6" name="Rectangle 4">
            <a:extLst>
              <a:ext uri="{FF2B5EF4-FFF2-40B4-BE49-F238E27FC236}">
                <a16:creationId xmlns:a16="http://schemas.microsoft.com/office/drawing/2014/main" id="{BFAE3D66-FF7B-424D-B6C4-BCDBA6CF4BF0}"/>
              </a:ext>
            </a:extLst>
          </p:cNvPr>
          <p:cNvSpPr>
            <a:spLocks noChangeArrowheads="1"/>
          </p:cNvSpPr>
          <p:nvPr/>
        </p:nvSpPr>
        <p:spPr bwMode="auto">
          <a:xfrm>
            <a:off x="2027049" y="111396"/>
            <a:ext cx="9140825" cy="685800"/>
          </a:xfrm>
          <a:prstGeom prst="rect">
            <a:avLst/>
          </a:prstGeom>
          <a:no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chemeClr val="accent1"/>
                </a:solidFill>
                <a:effectLst>
                  <a:outerShdw blurRad="38100" dist="38100" dir="2700000" algn="tl">
                    <a:srgbClr val="000000">
                      <a:alpha val="43137"/>
                    </a:srgbClr>
                  </a:outerShdw>
                </a:effectLst>
                <a:latin typeface="Palatino"/>
              </a:rPr>
              <a:t>TIPS Purchasing Cooperative</a:t>
            </a:r>
          </a:p>
        </p:txBody>
      </p:sp>
    </p:spTree>
    <p:extLst>
      <p:ext uri="{BB962C8B-B14F-4D97-AF65-F5344CB8AC3E}">
        <p14:creationId xmlns:p14="http://schemas.microsoft.com/office/powerpoint/2010/main" val="2825103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19" descr="A picture containing chart&#10;&#10;Description automatically generated">
            <a:extLst>
              <a:ext uri="{FF2B5EF4-FFF2-40B4-BE49-F238E27FC236}">
                <a16:creationId xmlns:a16="http://schemas.microsoft.com/office/drawing/2014/main" id="{A608C234-CDE6-4FAE-BC8F-70A8C864A074}"/>
              </a:ext>
            </a:extLst>
          </p:cNvPr>
          <p:cNvPicPr>
            <a:picLocks noChangeAspect="1"/>
          </p:cNvPicPr>
          <p:nvPr/>
        </p:nvPicPr>
        <p:blipFill>
          <a:blip r:embed="rId3"/>
          <a:stretch>
            <a:fillRect/>
          </a:stretch>
        </p:blipFill>
        <p:spPr>
          <a:xfrm>
            <a:off x="16764" y="3003804"/>
            <a:ext cx="3598164" cy="3396996"/>
          </a:xfrm>
          <a:prstGeom prst="rect">
            <a:avLst/>
          </a:prstGeom>
        </p:spPr>
      </p:pic>
      <p:pic>
        <p:nvPicPr>
          <p:cNvPr id="10" name="Picture 9">
            <a:extLst>
              <a:ext uri="{FF2B5EF4-FFF2-40B4-BE49-F238E27FC236}">
                <a16:creationId xmlns:a16="http://schemas.microsoft.com/office/drawing/2014/main" id="{23113B96-ABF0-44EF-BB05-8C9FC6BBA58A}"/>
              </a:ext>
            </a:extLst>
          </p:cNvPr>
          <p:cNvPicPr>
            <a:picLocks noChangeAspect="1"/>
          </p:cNvPicPr>
          <p:nvPr/>
        </p:nvPicPr>
        <p:blipFill>
          <a:blip r:embed="rId4"/>
          <a:stretch>
            <a:fillRect/>
          </a:stretch>
        </p:blipFill>
        <p:spPr>
          <a:xfrm>
            <a:off x="511125" y="240924"/>
            <a:ext cx="11914656" cy="1056134"/>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72270835-582A-4580-B729-0D48CEFB6227}"/>
              </a:ext>
            </a:extLst>
          </p:cNvPr>
          <p:cNvPicPr>
            <a:picLocks noChangeAspect="1"/>
          </p:cNvPicPr>
          <p:nvPr/>
        </p:nvPicPr>
        <p:blipFill>
          <a:blip r:embed="rId5"/>
          <a:stretch>
            <a:fillRect/>
          </a:stretch>
        </p:blipFill>
        <p:spPr>
          <a:xfrm>
            <a:off x="4201652" y="3911392"/>
            <a:ext cx="7973584" cy="1056134"/>
          </a:xfrm>
          <a:prstGeom prst="rect">
            <a:avLst/>
          </a:prstGeom>
        </p:spPr>
      </p:pic>
      <p:pic>
        <p:nvPicPr>
          <p:cNvPr id="14" name="Picture 13">
            <a:extLst>
              <a:ext uri="{FF2B5EF4-FFF2-40B4-BE49-F238E27FC236}">
                <a16:creationId xmlns:a16="http://schemas.microsoft.com/office/drawing/2014/main" id="{7AB23ED8-6324-41C5-99B5-6CEDF2BC5A29}"/>
              </a:ext>
            </a:extLst>
          </p:cNvPr>
          <p:cNvPicPr>
            <a:picLocks noChangeAspect="1"/>
          </p:cNvPicPr>
          <p:nvPr/>
        </p:nvPicPr>
        <p:blipFill>
          <a:blip r:embed="rId6"/>
          <a:stretch>
            <a:fillRect/>
          </a:stretch>
        </p:blipFill>
        <p:spPr>
          <a:xfrm>
            <a:off x="2916918" y="2663189"/>
            <a:ext cx="9258318" cy="1065278"/>
          </a:xfrm>
          <a:prstGeom prst="rect">
            <a:avLst/>
          </a:prstGeom>
        </p:spPr>
      </p:pic>
      <p:pic>
        <p:nvPicPr>
          <p:cNvPr id="16" name="Picture 15">
            <a:extLst>
              <a:ext uri="{FF2B5EF4-FFF2-40B4-BE49-F238E27FC236}">
                <a16:creationId xmlns:a16="http://schemas.microsoft.com/office/drawing/2014/main" id="{59317739-A902-45EC-97BE-657CF61BD20E}"/>
              </a:ext>
            </a:extLst>
          </p:cNvPr>
          <p:cNvPicPr>
            <a:picLocks noChangeAspect="1"/>
          </p:cNvPicPr>
          <p:nvPr/>
        </p:nvPicPr>
        <p:blipFill>
          <a:blip r:embed="rId7"/>
          <a:stretch>
            <a:fillRect/>
          </a:stretch>
        </p:blipFill>
        <p:spPr>
          <a:xfrm>
            <a:off x="1609323" y="1431129"/>
            <a:ext cx="10565913" cy="1056134"/>
          </a:xfrm>
          <a:prstGeom prst="rect">
            <a:avLst/>
          </a:prstGeom>
        </p:spPr>
      </p:pic>
      <p:pic>
        <p:nvPicPr>
          <p:cNvPr id="18" name="Picture 17">
            <a:extLst>
              <a:ext uri="{FF2B5EF4-FFF2-40B4-BE49-F238E27FC236}">
                <a16:creationId xmlns:a16="http://schemas.microsoft.com/office/drawing/2014/main" id="{1B814EA1-B491-4954-9B7B-53D04BE36BD4}"/>
              </a:ext>
            </a:extLst>
          </p:cNvPr>
          <p:cNvPicPr>
            <a:picLocks noChangeAspect="1"/>
          </p:cNvPicPr>
          <p:nvPr/>
        </p:nvPicPr>
        <p:blipFill>
          <a:blip r:embed="rId8"/>
          <a:stretch>
            <a:fillRect/>
          </a:stretch>
        </p:blipFill>
        <p:spPr>
          <a:xfrm>
            <a:off x="9016764" y="164608"/>
            <a:ext cx="3131826" cy="2436881"/>
          </a:xfrm>
          <a:prstGeom prst="rect">
            <a:avLst/>
          </a:prstGeom>
        </p:spPr>
      </p:pic>
      <p:pic>
        <p:nvPicPr>
          <p:cNvPr id="26" name="Picture 25">
            <a:extLst>
              <a:ext uri="{FF2B5EF4-FFF2-40B4-BE49-F238E27FC236}">
                <a16:creationId xmlns:a16="http://schemas.microsoft.com/office/drawing/2014/main" id="{E1176207-C616-40A6-88F4-B2E5A4EDF1F3}"/>
              </a:ext>
            </a:extLst>
          </p:cNvPr>
          <p:cNvPicPr>
            <a:picLocks noChangeAspect="1"/>
          </p:cNvPicPr>
          <p:nvPr/>
        </p:nvPicPr>
        <p:blipFill>
          <a:blip r:embed="rId9"/>
          <a:stretch>
            <a:fillRect/>
          </a:stretch>
        </p:blipFill>
        <p:spPr>
          <a:xfrm>
            <a:off x="0" y="6400800"/>
            <a:ext cx="12192000" cy="457200"/>
          </a:xfrm>
          <a:prstGeom prst="rect">
            <a:avLst/>
          </a:prstGeom>
          <a:solidFill>
            <a:srgbClr val="81BA4B"/>
          </a:solidFill>
          <a:ln>
            <a:solidFill>
              <a:srgbClr val="00A9DC"/>
            </a:solidFill>
          </a:ln>
        </p:spPr>
      </p:pic>
      <p:pic>
        <p:nvPicPr>
          <p:cNvPr id="30" name="Picture 29" descr="Text&#10;&#10;Description automatically generated">
            <a:extLst>
              <a:ext uri="{FF2B5EF4-FFF2-40B4-BE49-F238E27FC236}">
                <a16:creationId xmlns:a16="http://schemas.microsoft.com/office/drawing/2014/main" id="{1089860F-07DD-41ED-8F20-808083834F51}"/>
              </a:ext>
            </a:extLst>
          </p:cNvPr>
          <p:cNvPicPr>
            <a:picLocks noChangeAspect="1"/>
          </p:cNvPicPr>
          <p:nvPr/>
        </p:nvPicPr>
        <p:blipFill>
          <a:blip r:embed="rId10"/>
          <a:stretch>
            <a:fillRect/>
          </a:stretch>
        </p:blipFill>
        <p:spPr>
          <a:xfrm>
            <a:off x="5619761" y="5150451"/>
            <a:ext cx="6528829" cy="1056134"/>
          </a:xfrm>
          <a:prstGeom prst="rect">
            <a:avLst/>
          </a:prstGeom>
        </p:spPr>
      </p:pic>
    </p:spTree>
    <p:extLst>
      <p:ext uri="{BB962C8B-B14F-4D97-AF65-F5344CB8AC3E}">
        <p14:creationId xmlns:p14="http://schemas.microsoft.com/office/powerpoint/2010/main" val="146251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0-#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10">
            <a:extLst>
              <a:ext uri="{FF2B5EF4-FFF2-40B4-BE49-F238E27FC236}">
                <a16:creationId xmlns:a16="http://schemas.microsoft.com/office/drawing/2014/main" id="{AC6BF6BA-0163-4C1A-BF8C-55A072348E8F}"/>
              </a:ext>
            </a:extLst>
          </p:cNvPr>
          <p:cNvSpPr txBox="1"/>
          <p:nvPr/>
        </p:nvSpPr>
        <p:spPr>
          <a:xfrm>
            <a:off x="512015" y="305609"/>
            <a:ext cx="7353085" cy="1195023"/>
          </a:xfrm>
          <a:prstGeom prst="rect">
            <a:avLst/>
          </a:prstGeom>
        </p:spPr>
        <p:txBody>
          <a:bodyPr vert="horz" lIns="91440" tIns="45720" rIns="91440" bIns="45720" rtlCol="0" anchor="ctr">
            <a:normAutofit/>
          </a:bodyPr>
          <a:lstStyle/>
          <a:p>
            <a:pPr>
              <a:lnSpc>
                <a:spcPct val="90000"/>
              </a:lnSpc>
              <a:spcBef>
                <a:spcPct val="0"/>
              </a:spcBef>
              <a:spcAft>
                <a:spcPts val="1000"/>
              </a:spcAft>
              <a:defRPr/>
            </a:pPr>
            <a:r>
              <a:rPr lang="en-US" sz="3200" b="1">
                <a:solidFill>
                  <a:srgbClr val="C82234"/>
                </a:solidFill>
                <a:latin typeface="Arial"/>
                <a:ea typeface="+mj-ea"/>
                <a:cs typeface="Arial"/>
              </a:rPr>
              <a:t>Why an ESCO as your Asset Planning &amp; Project Delivery Partner?</a:t>
            </a:r>
            <a:endParaRPr lang="en-US" sz="3200" b="1" i="0" strike="noStrike" cap="none" spc="0" normalizeH="0" baseline="0" noProof="0">
              <a:ln>
                <a:noFill/>
              </a:ln>
              <a:solidFill>
                <a:srgbClr val="C82234"/>
              </a:solidFill>
              <a:effectLst/>
              <a:uLnTx/>
              <a:uFillTx/>
              <a:latin typeface="Arial" panose="020B0604020202020204" pitchFamily="34" charset="0"/>
              <a:ea typeface="+mj-ea"/>
              <a:cs typeface="Arial" panose="020B0604020202020204" pitchFamily="34" charset="0"/>
            </a:endParaRPr>
          </a:p>
        </p:txBody>
      </p:sp>
      <p:sp>
        <p:nvSpPr>
          <p:cNvPr id="10" name="TextBox 41">
            <a:extLst>
              <a:ext uri="{FF2B5EF4-FFF2-40B4-BE49-F238E27FC236}">
                <a16:creationId xmlns:a16="http://schemas.microsoft.com/office/drawing/2014/main" id="{2A6EE41F-AAF5-4E05-A318-B7B7531B7911}"/>
              </a:ext>
            </a:extLst>
          </p:cNvPr>
          <p:cNvSpPr txBox="1"/>
          <p:nvPr/>
        </p:nvSpPr>
        <p:spPr>
          <a:xfrm>
            <a:off x="512015" y="1376224"/>
            <a:ext cx="8873285" cy="4796785"/>
          </a:xfrm>
          <a:prstGeom prst="rect">
            <a:avLst/>
          </a:prstGeom>
          <a:scene3d>
            <a:camera prst="orthographicFront"/>
            <a:lightRig rig="threePt" dir="t">
              <a:rot lat="0" lon="0" rev="17400000"/>
            </a:lightRig>
          </a:scene3d>
        </p:spPr>
        <p:txBody>
          <a:bodyPr vert="horz" lIns="91440" tIns="45720" rIns="91440" bIns="45720" rtlCol="0" anchor="ctr">
            <a:normAutofit lnSpcReduction="10000"/>
          </a:bodyPr>
          <a:lstStyle/>
          <a:p>
            <a:pPr marL="114300" marR="0" lvl="0" fontAlgn="auto">
              <a:lnSpc>
                <a:spcPct val="90000"/>
              </a:lnSpc>
              <a:spcBef>
                <a:spcPts val="0"/>
              </a:spcBef>
              <a:spcAft>
                <a:spcPts val="1000"/>
              </a:spcAft>
              <a:buClrTx/>
              <a:buSzTx/>
              <a:tabLst/>
              <a:defRPr/>
            </a:pPr>
            <a:r>
              <a:rPr kumimoji="0" lang="en-US" sz="2000" b="1" i="0" u="none" strike="noStrike" cap="none" spc="0" normalizeH="0" baseline="0" noProof="0">
                <a:ln w="0"/>
                <a:solidFill>
                  <a:schemeClr val="tx1">
                    <a:lumMod val="75000"/>
                    <a:lumOff val="25000"/>
                  </a:schemeClr>
                </a:solidFill>
                <a:effectLst/>
                <a:uLnTx/>
                <a:uFillTx/>
                <a:latin typeface="Arial"/>
                <a:cs typeface="Arial"/>
              </a:rPr>
              <a:t>What is the</a:t>
            </a:r>
            <a:r>
              <a:rPr kumimoji="0" lang="en-US" sz="2000" b="1" i="0" u="none" strike="noStrike" cap="none" spc="0" normalizeH="0" noProof="0">
                <a:ln w="0"/>
                <a:solidFill>
                  <a:schemeClr val="tx1">
                    <a:lumMod val="75000"/>
                    <a:lumOff val="25000"/>
                  </a:schemeClr>
                </a:solidFill>
                <a:effectLst/>
                <a:uLnTx/>
                <a:uFillTx/>
                <a:latin typeface="Arial"/>
                <a:cs typeface="Arial"/>
              </a:rPr>
              <a:t> Performance Contracting (PC/ESCO) delivery model?</a:t>
            </a:r>
          </a:p>
          <a:p>
            <a:pPr marL="571500" lvl="1">
              <a:lnSpc>
                <a:spcPct val="90000"/>
              </a:lnSpc>
              <a:spcAft>
                <a:spcPts val="1000"/>
              </a:spcAft>
              <a:defRPr/>
            </a:pPr>
            <a:r>
              <a:rPr lang="en-US">
                <a:ln w="0"/>
                <a:latin typeface="Arial"/>
                <a:cs typeface="Arial"/>
              </a:rPr>
              <a:t>Simply stated, PC is a method for contracting  building retrofit projects under an umbrella of guaranteed energy savings, costs and system performance with or without third-party funding.</a:t>
            </a:r>
          </a:p>
          <a:p>
            <a:pPr marL="571500" lvl="1">
              <a:lnSpc>
                <a:spcPct val="90000"/>
              </a:lnSpc>
              <a:spcAft>
                <a:spcPts val="1000"/>
              </a:spcAft>
              <a:defRPr/>
            </a:pPr>
            <a:endParaRPr lang="en-US">
              <a:ln w="0"/>
              <a:solidFill>
                <a:srgbClr val="000000"/>
              </a:solidFill>
              <a:latin typeface="Arial"/>
              <a:cs typeface="Arial"/>
            </a:endParaRPr>
          </a:p>
          <a:p>
            <a:pPr marL="114300">
              <a:lnSpc>
                <a:spcPct val="90000"/>
              </a:lnSpc>
              <a:spcAft>
                <a:spcPts val="1000"/>
              </a:spcAft>
              <a:defRPr/>
            </a:pPr>
            <a:r>
              <a:rPr kumimoji="0" lang="en-US" sz="2000" b="1" i="0" u="none" strike="noStrike" cap="none" spc="0" normalizeH="0" baseline="0" noProof="0">
                <a:ln w="0"/>
                <a:solidFill>
                  <a:schemeClr val="tx1">
                    <a:lumMod val="75000"/>
                    <a:lumOff val="25000"/>
                  </a:schemeClr>
                </a:solidFill>
                <a:effectLst/>
                <a:uLnTx/>
                <a:uFillTx/>
                <a:latin typeface="Arial"/>
                <a:cs typeface="Arial"/>
              </a:rPr>
              <a:t>When</a:t>
            </a:r>
            <a:r>
              <a:rPr kumimoji="0" lang="en-US" sz="2000" b="1" i="0" u="none" strike="noStrike" cap="none" spc="0" normalizeH="0" noProof="0">
                <a:ln w="0"/>
                <a:solidFill>
                  <a:schemeClr val="tx1">
                    <a:lumMod val="75000"/>
                    <a:lumOff val="25000"/>
                  </a:schemeClr>
                </a:solidFill>
                <a:effectLst/>
                <a:uLnTx/>
                <a:uFillTx/>
                <a:latin typeface="Arial"/>
                <a:cs typeface="Arial"/>
              </a:rPr>
              <a:t> does it make sense?</a:t>
            </a:r>
            <a:endParaRPr lang="en-US" sz="2000" b="1" i="0" u="none" strike="noStrike" cap="none" spc="0" normalizeH="0" noProof="0">
              <a:ln w="0"/>
              <a:solidFill>
                <a:schemeClr val="tx1">
                  <a:lumMod val="75000"/>
                  <a:lumOff val="25000"/>
                </a:schemeClr>
              </a:solidFill>
              <a:effectLst/>
              <a:uLnTx/>
              <a:uFillTx/>
              <a:latin typeface="Arial"/>
              <a:cs typeface="Arial"/>
            </a:endParaRPr>
          </a:p>
          <a:p>
            <a:pPr marL="571500" lvl="1">
              <a:lnSpc>
                <a:spcPct val="90000"/>
              </a:lnSpc>
              <a:spcAft>
                <a:spcPts val="1000"/>
              </a:spcAft>
              <a:defRPr/>
            </a:pPr>
            <a:r>
              <a:rPr lang="en-US">
                <a:ln w="0"/>
                <a:latin typeface="Arial"/>
                <a:cs typeface="Arial"/>
              </a:rPr>
              <a:t>When a partnership is important </a:t>
            </a:r>
            <a:endParaRPr lang="en-US">
              <a:latin typeface="Calibri" panose="020F0502020204030204"/>
              <a:cs typeface="Calibri" panose="020F0502020204030204"/>
            </a:endParaRPr>
          </a:p>
          <a:p>
            <a:pPr marL="571500" lvl="1">
              <a:lnSpc>
                <a:spcPct val="90000"/>
              </a:lnSpc>
              <a:spcAft>
                <a:spcPts val="1000"/>
              </a:spcAft>
              <a:defRPr/>
            </a:pPr>
            <a:r>
              <a:rPr lang="en-US" baseline="0">
                <a:ln w="0"/>
                <a:latin typeface="Arial"/>
                <a:cs typeface="Arial"/>
              </a:rPr>
              <a:t>Capital</a:t>
            </a:r>
            <a:r>
              <a:rPr lang="en-US">
                <a:ln w="0"/>
                <a:latin typeface="Arial"/>
                <a:cs typeface="Arial"/>
              </a:rPr>
              <a:t> funding constraints</a:t>
            </a:r>
            <a:endParaRPr lang="en-US">
              <a:cs typeface="Calibri"/>
            </a:endParaRPr>
          </a:p>
          <a:p>
            <a:pPr marL="571500" lvl="1">
              <a:lnSpc>
                <a:spcPct val="90000"/>
              </a:lnSpc>
              <a:spcAft>
                <a:spcPts val="1000"/>
              </a:spcAft>
              <a:defRPr/>
            </a:pPr>
            <a:r>
              <a:rPr lang="en-US">
                <a:ln w="0"/>
                <a:latin typeface="Arial"/>
                <a:cs typeface="Arial"/>
              </a:rPr>
              <a:t>Energy &amp; Asset Planning with Budgets</a:t>
            </a:r>
          </a:p>
          <a:p>
            <a:pPr marL="571500" lvl="1">
              <a:lnSpc>
                <a:spcPct val="90000"/>
              </a:lnSpc>
              <a:spcAft>
                <a:spcPts val="1000"/>
              </a:spcAft>
              <a:defRPr/>
            </a:pPr>
            <a:r>
              <a:rPr lang="en-US">
                <a:ln w="0"/>
                <a:latin typeface="Arial"/>
                <a:cs typeface="Arial"/>
              </a:rPr>
              <a:t>Time sensitive projects (Design-build approach of PC allows for schedule compression)</a:t>
            </a:r>
          </a:p>
          <a:p>
            <a:pPr marL="571500" lvl="1">
              <a:lnSpc>
                <a:spcPct val="90000"/>
              </a:lnSpc>
              <a:spcAft>
                <a:spcPts val="1000"/>
              </a:spcAft>
              <a:defRPr/>
            </a:pPr>
            <a:r>
              <a:rPr kumimoji="0" lang="en-US" i="0" u="none" strike="noStrike" cap="none" spc="0" normalizeH="0" baseline="0" noProof="0">
                <a:ln w="0"/>
                <a:effectLst/>
                <a:uLnTx/>
                <a:uFillTx/>
                <a:latin typeface="Arial"/>
                <a:cs typeface="Arial"/>
              </a:rPr>
              <a:t>Ability</a:t>
            </a:r>
            <a:r>
              <a:rPr kumimoji="0" lang="en-US" i="0" u="none" strike="noStrike" cap="none" spc="0" normalizeH="0" noProof="0">
                <a:ln w="0"/>
                <a:effectLst/>
                <a:uLnTx/>
                <a:uFillTx/>
                <a:latin typeface="Arial"/>
                <a:cs typeface="Arial"/>
              </a:rPr>
              <a:t> to protect investment (</a:t>
            </a:r>
            <a:r>
              <a:rPr lang="en-US">
                <a:ln w="0"/>
                <a:latin typeface="Arial"/>
                <a:cs typeface="Arial"/>
              </a:rPr>
              <a:t>systems performance and savings guarantee) </a:t>
            </a:r>
            <a:endParaRPr lang="en-US" baseline="0">
              <a:ln w="0"/>
              <a:latin typeface="Arial" panose="020B0604020202020204" pitchFamily="34" charset="0"/>
              <a:cs typeface="Arial" panose="020B0604020202020204" pitchFamily="34" charset="0"/>
            </a:endParaRPr>
          </a:p>
          <a:p>
            <a:pPr marL="571500" lvl="1">
              <a:lnSpc>
                <a:spcPct val="90000"/>
              </a:lnSpc>
              <a:spcAft>
                <a:spcPts val="1000"/>
              </a:spcAft>
              <a:defRPr/>
            </a:pPr>
            <a:r>
              <a:rPr kumimoji="0" lang="en-US" i="0" u="none" strike="noStrike" cap="none" spc="0" normalizeH="0" baseline="0" noProof="0">
                <a:ln w="0"/>
                <a:effectLst/>
                <a:uLnTx/>
                <a:uFillTx/>
                <a:latin typeface="Arial"/>
                <a:cs typeface="Arial"/>
              </a:rPr>
              <a:t>Looking for ways to improve financial proforma</a:t>
            </a:r>
            <a:r>
              <a:rPr lang="en-US">
                <a:ln w="0"/>
                <a:latin typeface="Arial"/>
                <a:cs typeface="Arial"/>
              </a:rPr>
              <a:t> (leverage grants, rebates, funding).</a:t>
            </a:r>
            <a:endParaRPr lang="en-US" i="0" u="none" strike="noStrike" cap="none" spc="0" normalizeH="0" baseline="0" noProof="0">
              <a:ln w="0"/>
              <a:effectLst/>
              <a:uLnTx/>
              <a:uFillTx/>
              <a:latin typeface="Arial"/>
              <a:cs typeface="Arial"/>
            </a:endParaRPr>
          </a:p>
          <a:p>
            <a:pPr marL="571500" lvl="1">
              <a:lnSpc>
                <a:spcPct val="90000"/>
              </a:lnSpc>
              <a:spcAft>
                <a:spcPts val="1000"/>
              </a:spcAft>
              <a:defRPr/>
            </a:pPr>
            <a:endParaRPr lang="en-US" b="0" i="0" u="none" strike="noStrike" cap="none" spc="0" normalizeH="0" baseline="0" noProof="0">
              <a:ln w="0"/>
              <a:effectLst/>
              <a:uLnTx/>
              <a:uFillTx/>
              <a:latin typeface="Arial"/>
              <a:cs typeface="Arial"/>
            </a:endParaRPr>
          </a:p>
        </p:txBody>
      </p:sp>
      <p:pic>
        <p:nvPicPr>
          <p:cNvPr id="7" name="Picture 6">
            <a:extLst>
              <a:ext uri="{FF2B5EF4-FFF2-40B4-BE49-F238E27FC236}">
                <a16:creationId xmlns:a16="http://schemas.microsoft.com/office/drawing/2014/main" id="{78BC9A0E-9153-4E41-8321-000EFAE61597}"/>
              </a:ext>
            </a:extLst>
          </p:cNvPr>
          <p:cNvPicPr>
            <a:picLocks noChangeAspect="1"/>
          </p:cNvPicPr>
          <p:nvPr/>
        </p:nvPicPr>
        <p:blipFill>
          <a:blip r:embed="rId3"/>
          <a:stretch>
            <a:fillRect/>
          </a:stretch>
        </p:blipFill>
        <p:spPr>
          <a:xfrm>
            <a:off x="0" y="6400800"/>
            <a:ext cx="12192000" cy="457200"/>
          </a:xfrm>
          <a:prstGeom prst="rect">
            <a:avLst/>
          </a:prstGeom>
        </p:spPr>
      </p:pic>
      <p:pic>
        <p:nvPicPr>
          <p:cNvPr id="13" name="Picture 12" descr="A picture containing chart&#10;&#10;Description automatically generated">
            <a:extLst>
              <a:ext uri="{FF2B5EF4-FFF2-40B4-BE49-F238E27FC236}">
                <a16:creationId xmlns:a16="http://schemas.microsoft.com/office/drawing/2014/main" id="{BB52DF2F-2F8A-43EF-979A-AB3DDB25B4AB}"/>
              </a:ext>
            </a:extLst>
          </p:cNvPr>
          <p:cNvPicPr>
            <a:picLocks noChangeAspect="1"/>
          </p:cNvPicPr>
          <p:nvPr/>
        </p:nvPicPr>
        <p:blipFill rotWithShape="1">
          <a:blip r:embed="rId4"/>
          <a:srcRect r="5957"/>
          <a:stretch/>
        </p:blipFill>
        <p:spPr>
          <a:xfrm>
            <a:off x="9680642" y="-28290"/>
            <a:ext cx="2511358" cy="2521119"/>
          </a:xfrm>
          <a:prstGeom prst="rect">
            <a:avLst/>
          </a:prstGeom>
        </p:spPr>
      </p:pic>
      <p:pic>
        <p:nvPicPr>
          <p:cNvPr id="11" name="Picture 10">
            <a:extLst>
              <a:ext uri="{FF2B5EF4-FFF2-40B4-BE49-F238E27FC236}">
                <a16:creationId xmlns:a16="http://schemas.microsoft.com/office/drawing/2014/main" id="{86EEA347-0D96-455E-A4BA-0815A590DF00}"/>
              </a:ext>
            </a:extLst>
          </p:cNvPr>
          <p:cNvPicPr>
            <a:picLocks noChangeAspect="1"/>
          </p:cNvPicPr>
          <p:nvPr/>
        </p:nvPicPr>
        <p:blipFill rotWithShape="1">
          <a:blip r:embed="rId5"/>
          <a:srcRect l="41185" t="5982" r="18909" b="870"/>
          <a:stretch/>
        </p:blipFill>
        <p:spPr>
          <a:xfrm>
            <a:off x="9680642" y="2492829"/>
            <a:ext cx="2511358" cy="3907971"/>
          </a:xfrm>
          <a:prstGeom prst="rect">
            <a:avLst/>
          </a:prstGeom>
        </p:spPr>
      </p:pic>
    </p:spTree>
    <p:extLst>
      <p:ext uri="{BB962C8B-B14F-4D97-AF65-F5344CB8AC3E}">
        <p14:creationId xmlns:p14="http://schemas.microsoft.com/office/powerpoint/2010/main" val="32509238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3D4037-B167-489F-8328-64C39DA6D933}"/>
              </a:ext>
            </a:extLst>
          </p:cNvPr>
          <p:cNvSpPr/>
          <p:nvPr/>
        </p:nvSpPr>
        <p:spPr>
          <a:xfrm>
            <a:off x="0" y="0"/>
            <a:ext cx="1981200" cy="617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7" name="TextBox 6">
            <a:extLst>
              <a:ext uri="{FF2B5EF4-FFF2-40B4-BE49-F238E27FC236}">
                <a16:creationId xmlns:a16="http://schemas.microsoft.com/office/drawing/2014/main" id="{35FE352B-190C-4DE9-9F22-0BC4F9AF2836}"/>
              </a:ext>
            </a:extLst>
          </p:cNvPr>
          <p:cNvSpPr txBox="1"/>
          <p:nvPr/>
        </p:nvSpPr>
        <p:spPr>
          <a:xfrm>
            <a:off x="2484659" y="263080"/>
            <a:ext cx="6192309" cy="4944943"/>
          </a:xfrm>
          <a:prstGeom prst="rect">
            <a:avLst/>
          </a:prstGeom>
          <a:noFill/>
        </p:spPr>
        <p:txBody>
          <a:bodyPr wrap="square" lIns="91440" tIns="45720" rIns="91440" bIns="45720" rtlCol="0" anchor="t">
            <a:spAutoFit/>
          </a:bodyPr>
          <a:lstStyle/>
          <a:p>
            <a:pPr>
              <a:spcAft>
                <a:spcPts val="1000"/>
              </a:spcAft>
            </a:pPr>
            <a:r>
              <a:rPr lang="en-US" sz="3000" b="1">
                <a:solidFill>
                  <a:schemeClr val="tx2"/>
                </a:solidFill>
                <a:latin typeface="Arial" panose="020B0604020202020204" pitchFamily="34" charset="0"/>
                <a:cs typeface="Arial" panose="020B0604020202020204" pitchFamily="34" charset="0"/>
              </a:rPr>
              <a:t>HEERF III</a:t>
            </a:r>
          </a:p>
          <a:p>
            <a:pPr>
              <a:spcAft>
                <a:spcPts val="1000"/>
              </a:spcAft>
            </a:pPr>
            <a:r>
              <a:rPr lang="en-US" b="1">
                <a:solidFill>
                  <a:schemeClr val="tx2"/>
                </a:solidFill>
                <a:latin typeface="Arial" panose="020B0604020202020204" pitchFamily="34" charset="0"/>
                <a:cs typeface="Arial" panose="020B0604020202020204" pitchFamily="34" charset="0"/>
              </a:rPr>
              <a:t>U.S. Department of Education</a:t>
            </a:r>
          </a:p>
          <a:p>
            <a:pPr>
              <a:spcAft>
                <a:spcPts val="1000"/>
              </a:spcAft>
            </a:pPr>
            <a:r>
              <a:rPr lang="en-US" b="1">
                <a:solidFill>
                  <a:schemeClr val="tx2"/>
                </a:solidFill>
                <a:latin typeface="Arial" panose="020B0604020202020204" pitchFamily="34" charset="0"/>
                <a:cs typeface="Arial" panose="020B0604020202020204" pitchFamily="34" charset="0"/>
                <a:hlinkClick r:id="rId3"/>
              </a:rPr>
              <a:t>https://www2.ed.gov/about/offices/list/ope/heerfiiiinstitutional.html</a:t>
            </a:r>
            <a:endParaRPr lang="en-US" b="1">
              <a:solidFill>
                <a:schemeClr val="tx2"/>
              </a:solidFill>
              <a:latin typeface="Arial" panose="020B0604020202020204" pitchFamily="34" charset="0"/>
              <a:cs typeface="Arial" panose="020B0604020202020204" pitchFamily="34" charset="0"/>
            </a:endParaRPr>
          </a:p>
          <a:p>
            <a:pPr>
              <a:spcAft>
                <a:spcPts val="1000"/>
              </a:spcAft>
            </a:pPr>
            <a:r>
              <a:rPr lang="en-US"/>
              <a:t>On March 11, 2021, President Biden signed the American Rescue Plan Act of 2021 (ARP) (Pub. L. 117-2). The ARP appropriated approximately $39.6 billion for the Higher Education Emergency Relief Fund (HEERF) and represents the third stream of funding appropriated for HEERF to prevent, prepare for, and respond to coronavirus. </a:t>
            </a:r>
          </a:p>
          <a:p>
            <a:pPr>
              <a:spcAft>
                <a:spcPts val="1000"/>
              </a:spcAft>
            </a:pPr>
            <a:r>
              <a:rPr lang="en-US"/>
              <a:t>Taken together, the Coronavirus Aid, Relief, and Economic Security Act (CARES Act) (Pub. L. 116–136), the Coronavirus Response and Relief Supplemental Appropriations Act, 2021 (CRRSAA) (Pub. L. 116-260), and the ARP represent HEERF I, HEERF II, and HEERF III, respectively. </a:t>
            </a:r>
            <a:endParaRPr lang="en-US" b="1">
              <a:solidFill>
                <a:schemeClr val="tx2"/>
              </a:solidFill>
              <a:latin typeface="Arial" panose="020B0604020202020204" pitchFamily="34" charset="0"/>
              <a:cs typeface="Arial" panose="020B0604020202020204" pitchFamily="34" charset="0"/>
            </a:endParaRPr>
          </a:p>
        </p:txBody>
      </p:sp>
      <p:pic>
        <p:nvPicPr>
          <p:cNvPr id="8" name="Picture 49">
            <a:extLst>
              <a:ext uri="{FF2B5EF4-FFF2-40B4-BE49-F238E27FC236}">
                <a16:creationId xmlns:a16="http://schemas.microsoft.com/office/drawing/2014/main" id="{5C423F17-194D-47D5-AACF-2CDD5DD851A3}"/>
              </a:ext>
            </a:extLst>
          </p:cNvPr>
          <p:cNvPicPr>
            <a:picLocks noChangeAspect="1"/>
          </p:cNvPicPr>
          <p:nvPr/>
        </p:nvPicPr>
        <p:blipFill>
          <a:blip r:embed="rId4"/>
          <a:stretch>
            <a:fillRect/>
          </a:stretch>
        </p:blipFill>
        <p:spPr>
          <a:xfrm>
            <a:off x="-8313" y="6245988"/>
            <a:ext cx="12200313" cy="612648"/>
          </a:xfrm>
          <a:prstGeom prst="rect">
            <a:avLst/>
          </a:prstGeom>
        </p:spPr>
      </p:pic>
      <p:pic>
        <p:nvPicPr>
          <p:cNvPr id="9" name="Picture 55" descr="Logo&#10;&#10;Description automatically generated with medium confidence">
            <a:extLst>
              <a:ext uri="{FF2B5EF4-FFF2-40B4-BE49-F238E27FC236}">
                <a16:creationId xmlns:a16="http://schemas.microsoft.com/office/drawing/2014/main" id="{277F50D3-2BF9-4E7D-AB0F-508A0D660DDF}"/>
              </a:ext>
            </a:extLst>
          </p:cNvPr>
          <p:cNvPicPr>
            <a:picLocks noChangeAspect="1"/>
          </p:cNvPicPr>
          <p:nvPr/>
        </p:nvPicPr>
        <p:blipFill>
          <a:blip r:embed="rId5"/>
          <a:stretch>
            <a:fillRect/>
          </a:stretch>
        </p:blipFill>
        <p:spPr>
          <a:xfrm>
            <a:off x="235945" y="6457764"/>
            <a:ext cx="2102367" cy="274320"/>
          </a:xfrm>
          <a:prstGeom prst="rect">
            <a:avLst/>
          </a:prstGeom>
        </p:spPr>
      </p:pic>
      <p:pic>
        <p:nvPicPr>
          <p:cNvPr id="10" name="Picture 57" descr="Logo&#10;&#10;Description automatically generated">
            <a:extLst>
              <a:ext uri="{FF2B5EF4-FFF2-40B4-BE49-F238E27FC236}">
                <a16:creationId xmlns:a16="http://schemas.microsoft.com/office/drawing/2014/main" id="{DE578BE9-3FCD-4635-BBB1-DA09B16478AC}"/>
              </a:ext>
            </a:extLst>
          </p:cNvPr>
          <p:cNvPicPr>
            <a:picLocks noChangeAspect="1"/>
          </p:cNvPicPr>
          <p:nvPr/>
        </p:nvPicPr>
        <p:blipFill>
          <a:blip r:embed="rId6"/>
          <a:stretch>
            <a:fillRect/>
          </a:stretch>
        </p:blipFill>
        <p:spPr>
          <a:xfrm>
            <a:off x="3549167" y="6371158"/>
            <a:ext cx="1247158" cy="391964"/>
          </a:xfrm>
          <a:prstGeom prst="rect">
            <a:avLst/>
          </a:prstGeom>
        </p:spPr>
      </p:pic>
      <p:pic>
        <p:nvPicPr>
          <p:cNvPr id="11" name="Picture 59" descr="Logo, company name&#10;&#10;Description automatically generated">
            <a:extLst>
              <a:ext uri="{FF2B5EF4-FFF2-40B4-BE49-F238E27FC236}">
                <a16:creationId xmlns:a16="http://schemas.microsoft.com/office/drawing/2014/main" id="{A712D351-44A8-4836-920B-4AE60A7FD1DA}"/>
              </a:ext>
            </a:extLst>
          </p:cNvPr>
          <p:cNvPicPr>
            <a:picLocks noChangeAspect="1"/>
          </p:cNvPicPr>
          <p:nvPr/>
        </p:nvPicPr>
        <p:blipFill rotWithShape="1">
          <a:blip r:embed="rId7"/>
          <a:srcRect t="18143" b="34286"/>
          <a:stretch/>
        </p:blipFill>
        <p:spPr>
          <a:xfrm>
            <a:off x="2415610" y="6302414"/>
            <a:ext cx="1003118" cy="477198"/>
          </a:xfrm>
          <a:prstGeom prst="rect">
            <a:avLst/>
          </a:prstGeom>
        </p:spPr>
      </p:pic>
      <p:pic>
        <p:nvPicPr>
          <p:cNvPr id="6" name="Picture 5">
            <a:extLst>
              <a:ext uri="{FF2B5EF4-FFF2-40B4-BE49-F238E27FC236}">
                <a16:creationId xmlns:a16="http://schemas.microsoft.com/office/drawing/2014/main" id="{7575264A-6E26-42A2-969D-4644C69E84BB}"/>
              </a:ext>
            </a:extLst>
          </p:cNvPr>
          <p:cNvPicPr>
            <a:picLocks noChangeAspect="1"/>
          </p:cNvPicPr>
          <p:nvPr/>
        </p:nvPicPr>
        <p:blipFill rotWithShape="1">
          <a:blip r:embed="rId8">
            <a:alphaModFix amt="10000"/>
          </a:blip>
          <a:srcRect l="35201" t="167" r="42336" b="-1"/>
          <a:stretch/>
        </p:blipFill>
        <p:spPr>
          <a:xfrm>
            <a:off x="9448800" y="0"/>
            <a:ext cx="2743200" cy="6858000"/>
          </a:xfrm>
          <a:prstGeom prst="rect">
            <a:avLst/>
          </a:prstGeom>
        </p:spPr>
      </p:pic>
      <p:pic>
        <p:nvPicPr>
          <p:cNvPr id="2" name="Picture 6" descr="Logo&#10;&#10;Description automatically generated">
            <a:extLst>
              <a:ext uri="{FF2B5EF4-FFF2-40B4-BE49-F238E27FC236}">
                <a16:creationId xmlns:a16="http://schemas.microsoft.com/office/drawing/2014/main" id="{1580F7B1-49C9-459A-B63D-EDE012D52293}"/>
              </a:ext>
            </a:extLst>
          </p:cNvPr>
          <p:cNvPicPr>
            <a:picLocks noChangeAspect="1"/>
          </p:cNvPicPr>
          <p:nvPr/>
        </p:nvPicPr>
        <p:blipFill>
          <a:blip r:embed="rId9"/>
          <a:srcRect/>
          <a:stretch/>
        </p:blipFill>
        <p:spPr>
          <a:xfrm>
            <a:off x="10737666" y="6347532"/>
            <a:ext cx="1259426" cy="409559"/>
          </a:xfrm>
          <a:prstGeom prst="rect">
            <a:avLst/>
          </a:prstGeom>
        </p:spPr>
      </p:pic>
      <p:pic>
        <p:nvPicPr>
          <p:cNvPr id="1026" name="Picture 2" descr="US Department of Education">
            <a:extLst>
              <a:ext uri="{FF2B5EF4-FFF2-40B4-BE49-F238E27FC236}">
                <a16:creationId xmlns:a16="http://schemas.microsoft.com/office/drawing/2014/main" id="{C9F55648-6C43-40BB-862E-3E48FD6DF4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3026" y="263082"/>
            <a:ext cx="916492" cy="91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248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8C1172-C134-534F-8681-A3E39095E9EF}"/>
              </a:ext>
            </a:extLst>
          </p:cNvPr>
          <p:cNvPicPr>
            <a:picLocks noChangeAspect="1"/>
          </p:cNvPicPr>
          <p:nvPr/>
        </p:nvPicPr>
        <p:blipFill rotWithShape="1">
          <a:blip r:embed="rId3">
            <a:alphaModFix amt="10000"/>
          </a:blip>
          <a:srcRect l="36983" t="6030" r="42159" b="-5864"/>
          <a:stretch/>
        </p:blipFill>
        <p:spPr>
          <a:xfrm>
            <a:off x="9644742" y="0"/>
            <a:ext cx="2547257" cy="6858000"/>
          </a:xfrm>
          <a:prstGeom prst="rect">
            <a:avLst/>
          </a:prstGeom>
        </p:spPr>
      </p:pic>
      <p:sp>
        <p:nvSpPr>
          <p:cNvPr id="8" name="TextBox 7">
            <a:extLst>
              <a:ext uri="{FF2B5EF4-FFF2-40B4-BE49-F238E27FC236}">
                <a16:creationId xmlns:a16="http://schemas.microsoft.com/office/drawing/2014/main" id="{C7794990-316C-6944-8423-BE4027D05DAE}"/>
              </a:ext>
            </a:extLst>
          </p:cNvPr>
          <p:cNvSpPr txBox="1"/>
          <p:nvPr/>
        </p:nvSpPr>
        <p:spPr>
          <a:xfrm>
            <a:off x="1318830" y="1427940"/>
            <a:ext cx="6192309" cy="4688463"/>
          </a:xfrm>
          <a:prstGeom prst="rect">
            <a:avLst/>
          </a:prstGeom>
          <a:noFill/>
        </p:spPr>
        <p:txBody>
          <a:bodyPr wrap="square" rtlCol="0">
            <a:spAutoFit/>
          </a:bodyPr>
          <a:lstStyle/>
          <a:p>
            <a:pPr>
              <a:spcAft>
                <a:spcPts val="1000"/>
              </a:spcAft>
            </a:pPr>
            <a:r>
              <a:rPr lang="en-US" sz="3000" b="1">
                <a:solidFill>
                  <a:schemeClr val="accent1"/>
                </a:solidFill>
                <a:latin typeface="Arial" panose="020B0604020202020204" pitchFamily="34" charset="0"/>
                <a:cs typeface="Arial" panose="020B0604020202020204" pitchFamily="34" charset="0"/>
              </a:rPr>
              <a:t>What’s needed for Energy Star?</a:t>
            </a:r>
          </a:p>
          <a:p>
            <a:pPr>
              <a:lnSpc>
                <a:spcPct val="150000"/>
              </a:lnSpc>
            </a:pPr>
            <a:r>
              <a:rPr lang="en-US">
                <a:latin typeface="Arial" panose="020B0604020202020204" pitchFamily="34" charset="0"/>
                <a:cs typeface="Arial" panose="020B0604020202020204" pitchFamily="34" charset="0"/>
              </a:rPr>
              <a:t>• Property Name</a:t>
            </a:r>
          </a:p>
          <a:p>
            <a:pPr>
              <a:lnSpc>
                <a:spcPct val="150000"/>
              </a:lnSpc>
            </a:pPr>
            <a:r>
              <a:rPr lang="en-US">
                <a:latin typeface="Arial" panose="020B0604020202020204" pitchFamily="34" charset="0"/>
                <a:cs typeface="Arial" panose="020B0604020202020204" pitchFamily="34" charset="0"/>
              </a:rPr>
              <a:t>• Property Address</a:t>
            </a:r>
          </a:p>
          <a:p>
            <a:pPr>
              <a:lnSpc>
                <a:spcPct val="150000"/>
              </a:lnSpc>
            </a:pPr>
            <a:r>
              <a:rPr lang="en-US">
                <a:latin typeface="Arial" panose="020B0604020202020204" pitchFamily="34" charset="0"/>
                <a:cs typeface="Arial" panose="020B0604020202020204" pitchFamily="34" charset="0"/>
              </a:rPr>
              <a:t>• Gross Floor Area Heated/Cooled</a:t>
            </a:r>
          </a:p>
          <a:p>
            <a:pPr>
              <a:lnSpc>
                <a:spcPct val="150000"/>
              </a:lnSpc>
            </a:pPr>
            <a:r>
              <a:rPr lang="en-US">
                <a:latin typeface="Arial" panose="020B0604020202020204" pitchFamily="34" charset="0"/>
                <a:cs typeface="Arial" panose="020B0604020202020204" pitchFamily="34" charset="0"/>
              </a:rPr>
              <a:t>• Year Built</a:t>
            </a:r>
          </a:p>
          <a:p>
            <a:pPr>
              <a:lnSpc>
                <a:spcPct val="150000"/>
              </a:lnSpc>
            </a:pPr>
            <a:r>
              <a:rPr lang="en-US">
                <a:latin typeface="Arial" panose="020B0604020202020204" pitchFamily="34" charset="0"/>
                <a:cs typeface="Arial" panose="020B0604020202020204" pitchFamily="34" charset="0"/>
              </a:rPr>
              <a:t>• Occupancy Percentage</a:t>
            </a:r>
          </a:p>
          <a:p>
            <a:pPr>
              <a:lnSpc>
                <a:spcPct val="150000"/>
              </a:lnSpc>
            </a:pPr>
            <a:r>
              <a:rPr lang="en-US">
                <a:latin typeface="Arial" panose="020B0604020202020204" pitchFamily="34" charset="0"/>
                <a:cs typeface="Arial" panose="020B0604020202020204" pitchFamily="34" charset="0"/>
              </a:rPr>
              <a:t>• 12 Consecutive Months of Utility Data</a:t>
            </a:r>
          </a:p>
          <a:p>
            <a:pPr>
              <a:lnSpc>
                <a:spcPct val="150000"/>
              </a:lnSpc>
            </a:pPr>
            <a:r>
              <a:rPr lang="en-US">
                <a:latin typeface="Arial" panose="020B0604020202020204" pitchFamily="34" charset="0"/>
                <a:cs typeface="Arial" panose="020B0604020202020204" pitchFamily="34" charset="0"/>
              </a:rPr>
              <a:t>• Weekly Operating Hours</a:t>
            </a:r>
          </a:p>
          <a:p>
            <a:pPr>
              <a:lnSpc>
                <a:spcPct val="150000"/>
              </a:lnSpc>
            </a:pPr>
            <a:r>
              <a:rPr lang="en-US">
                <a:latin typeface="Arial" panose="020B0604020202020204" pitchFamily="34" charset="0"/>
                <a:cs typeface="Arial" panose="020B0604020202020204" pitchFamily="34" charset="0"/>
              </a:rPr>
              <a:t>• Estimated Number of Computers</a:t>
            </a:r>
            <a:endParaRPr lang="en-US">
              <a:solidFill>
                <a:schemeClr val="tx2"/>
              </a:solidFill>
              <a:latin typeface="Arial" panose="020B0604020202020204" pitchFamily="34" charset="0"/>
              <a:cs typeface="Arial" panose="020B0604020202020204" pitchFamily="34" charset="0"/>
            </a:endParaRPr>
          </a:p>
          <a:p>
            <a:pPr>
              <a:spcAft>
                <a:spcPts val="1000"/>
              </a:spcAft>
            </a:pPr>
            <a:endParaRPr lang="en-US">
              <a:solidFill>
                <a:schemeClr val="tx2"/>
              </a:solidFill>
              <a:latin typeface="Arial" panose="020B0604020202020204" pitchFamily="34" charset="0"/>
              <a:cs typeface="Arial" panose="020B0604020202020204" pitchFamily="34" charset="0"/>
            </a:endParaRPr>
          </a:p>
          <a:p>
            <a:pPr>
              <a:spcAft>
                <a:spcPts val="1000"/>
              </a:spcAft>
            </a:pPr>
            <a:endParaRPr lang="en-US" b="1">
              <a:solidFill>
                <a:schemeClr val="tx2"/>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BABED3C-4DDE-524C-8EAD-15BB74359DA1}"/>
              </a:ext>
            </a:extLst>
          </p:cNvPr>
          <p:cNvPicPr>
            <a:picLocks noChangeAspect="1"/>
          </p:cNvPicPr>
          <p:nvPr/>
        </p:nvPicPr>
        <p:blipFill>
          <a:blip r:embed="rId4"/>
          <a:stretch>
            <a:fillRect/>
          </a:stretch>
        </p:blipFill>
        <p:spPr>
          <a:xfrm>
            <a:off x="1481703" y="5757103"/>
            <a:ext cx="2933281" cy="592897"/>
          </a:xfrm>
          <a:prstGeom prst="rect">
            <a:avLst/>
          </a:prstGeom>
        </p:spPr>
      </p:pic>
      <p:pic>
        <p:nvPicPr>
          <p:cNvPr id="10" name="Picture 9">
            <a:extLst>
              <a:ext uri="{FF2B5EF4-FFF2-40B4-BE49-F238E27FC236}">
                <a16:creationId xmlns:a16="http://schemas.microsoft.com/office/drawing/2014/main" id="{9188BAE4-DC5A-EF48-B3D4-8D4A1ABD207A}"/>
              </a:ext>
            </a:extLst>
          </p:cNvPr>
          <p:cNvPicPr>
            <a:picLocks noChangeAspect="1"/>
          </p:cNvPicPr>
          <p:nvPr/>
        </p:nvPicPr>
        <p:blipFill>
          <a:blip r:embed="rId5"/>
          <a:stretch>
            <a:fillRect/>
          </a:stretch>
        </p:blipFill>
        <p:spPr>
          <a:xfrm>
            <a:off x="0" y="6350000"/>
            <a:ext cx="12192000" cy="508000"/>
          </a:xfrm>
          <a:prstGeom prst="rect">
            <a:avLst/>
          </a:prstGeom>
        </p:spPr>
      </p:pic>
      <p:pic>
        <p:nvPicPr>
          <p:cNvPr id="9" name="Picture 8">
            <a:extLst>
              <a:ext uri="{FF2B5EF4-FFF2-40B4-BE49-F238E27FC236}">
                <a16:creationId xmlns:a16="http://schemas.microsoft.com/office/drawing/2014/main" id="{F0DAC316-7144-43A4-8341-3676D976BE24}"/>
              </a:ext>
            </a:extLst>
          </p:cNvPr>
          <p:cNvPicPr>
            <a:picLocks noChangeAspect="1"/>
          </p:cNvPicPr>
          <p:nvPr/>
        </p:nvPicPr>
        <p:blipFill>
          <a:blip r:embed="rId6"/>
          <a:stretch>
            <a:fillRect/>
          </a:stretch>
        </p:blipFill>
        <p:spPr>
          <a:xfrm>
            <a:off x="138672" y="255008"/>
            <a:ext cx="11914656" cy="1056134"/>
          </a:xfrm>
          <a:prstGeom prst="rect">
            <a:avLst/>
          </a:prstGeom>
        </p:spPr>
      </p:pic>
      <p:pic>
        <p:nvPicPr>
          <p:cNvPr id="6" name="Picture 5">
            <a:extLst>
              <a:ext uri="{FF2B5EF4-FFF2-40B4-BE49-F238E27FC236}">
                <a16:creationId xmlns:a16="http://schemas.microsoft.com/office/drawing/2014/main" id="{829657E4-CD6B-1341-8251-9980C10F5730}"/>
              </a:ext>
            </a:extLst>
          </p:cNvPr>
          <p:cNvPicPr>
            <a:picLocks noChangeAspect="1"/>
          </p:cNvPicPr>
          <p:nvPr/>
        </p:nvPicPr>
        <p:blipFill>
          <a:blip r:embed="rId7"/>
          <a:stretch>
            <a:fillRect/>
          </a:stretch>
        </p:blipFill>
        <p:spPr>
          <a:xfrm>
            <a:off x="9089569" y="0"/>
            <a:ext cx="1524000" cy="2133600"/>
          </a:xfrm>
          <a:prstGeom prst="rect">
            <a:avLst/>
          </a:prstGeom>
        </p:spPr>
      </p:pic>
    </p:spTree>
    <p:extLst>
      <p:ext uri="{BB962C8B-B14F-4D97-AF65-F5344CB8AC3E}">
        <p14:creationId xmlns:p14="http://schemas.microsoft.com/office/powerpoint/2010/main" val="45602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3160DD-3CD9-407B-AE52-26D4A101EE2A}"/>
              </a:ext>
            </a:extLst>
          </p:cNvPr>
          <p:cNvSpPr/>
          <p:nvPr/>
        </p:nvSpPr>
        <p:spPr>
          <a:xfrm>
            <a:off x="9680642" y="-35776"/>
            <a:ext cx="2511357" cy="2427994"/>
          </a:xfrm>
          <a:prstGeom prst="rect">
            <a:avLst/>
          </a:prstGeom>
          <a:solidFill>
            <a:srgbClr val="CD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21C3FBD-5FD0-9142-9007-83DDD802EBAC}"/>
              </a:ext>
            </a:extLst>
          </p:cNvPr>
          <p:cNvPicPr>
            <a:picLocks noChangeAspect="1"/>
          </p:cNvPicPr>
          <p:nvPr/>
        </p:nvPicPr>
        <p:blipFill rotWithShape="1">
          <a:blip r:embed="rId3"/>
          <a:srcRect l="41185" t="5982" r="18909" b="870"/>
          <a:stretch/>
        </p:blipFill>
        <p:spPr>
          <a:xfrm>
            <a:off x="9680642" y="2457852"/>
            <a:ext cx="2511358" cy="3907971"/>
          </a:xfrm>
          <a:prstGeom prst="rect">
            <a:avLst/>
          </a:prstGeom>
        </p:spPr>
      </p:pic>
      <p:sp>
        <p:nvSpPr>
          <p:cNvPr id="14" name="TextBox 13">
            <a:extLst>
              <a:ext uri="{FF2B5EF4-FFF2-40B4-BE49-F238E27FC236}">
                <a16:creationId xmlns:a16="http://schemas.microsoft.com/office/drawing/2014/main" id="{C00F551A-39DE-AA41-92E0-55773BEA9D77}"/>
              </a:ext>
            </a:extLst>
          </p:cNvPr>
          <p:cNvSpPr txBox="1"/>
          <p:nvPr/>
        </p:nvSpPr>
        <p:spPr>
          <a:xfrm>
            <a:off x="2218355" y="352791"/>
            <a:ext cx="7225132" cy="5447645"/>
          </a:xfrm>
          <a:prstGeom prst="rect">
            <a:avLst/>
          </a:prstGeom>
          <a:noFill/>
        </p:spPr>
        <p:txBody>
          <a:bodyPr wrap="square" rtlCol="0">
            <a:spAutoFit/>
          </a:bodyPr>
          <a:lstStyle/>
          <a:p>
            <a:pPr>
              <a:spcAft>
                <a:spcPts val="1000"/>
              </a:spcAft>
            </a:pPr>
            <a:r>
              <a:rPr lang="en-US" sz="2800" b="1">
                <a:solidFill>
                  <a:schemeClr val="accent1"/>
                </a:solidFill>
                <a:latin typeface="Arial" panose="020B0604020202020204" pitchFamily="34" charset="0"/>
                <a:cs typeface="Arial" panose="020B0604020202020204" pitchFamily="34" charset="0"/>
              </a:rPr>
              <a:t>We are here to help you navigate</a:t>
            </a:r>
            <a:endParaRPr lang="en-US" sz="4000" b="1">
              <a:solidFill>
                <a:schemeClr val="tx2"/>
              </a:solidFill>
              <a:latin typeface="Arial" panose="020B0604020202020204" pitchFamily="34" charset="0"/>
              <a:cs typeface="Arial" panose="020B0604020202020204" pitchFamily="34" charset="0"/>
            </a:endParaRPr>
          </a:p>
          <a:p>
            <a:pPr>
              <a:spcAft>
                <a:spcPts val="1000"/>
              </a:spcAft>
            </a:pPr>
            <a:r>
              <a:rPr lang="en-US" sz="2000" b="1">
                <a:solidFill>
                  <a:schemeClr val="tx2"/>
                </a:solidFill>
                <a:latin typeface="Arial" panose="020B0604020202020204" pitchFamily="34" charset="0"/>
                <a:cs typeface="Arial" panose="020B0604020202020204" pitchFamily="34" charset="0"/>
              </a:rPr>
              <a:t>Energy Star Portfolio Manager </a:t>
            </a:r>
          </a:p>
          <a:p>
            <a:pPr>
              <a:spcAft>
                <a:spcPts val="1000"/>
              </a:spcAft>
            </a:pPr>
            <a:br>
              <a:rPr lang="en-US" u="sng">
                <a:solidFill>
                  <a:schemeClr val="tx2"/>
                </a:solidFill>
                <a:latin typeface="Arial" panose="020B0604020202020204" pitchFamily="34" charset="0"/>
                <a:cs typeface="Arial" panose="020B0604020202020204" pitchFamily="34" charset="0"/>
              </a:rPr>
            </a:br>
            <a:r>
              <a:rPr lang="en-US" sz="1400" u="sng">
                <a:solidFill>
                  <a:schemeClr val="tx2"/>
                </a:solidFill>
                <a:latin typeface="Arial" panose="020B0604020202020204" pitchFamily="34" charset="0"/>
                <a:cs typeface="Arial" panose="020B0604020202020204" pitchFamily="34" charset="0"/>
              </a:rPr>
              <a:t>Sharing an Existing Site ID </a:t>
            </a:r>
          </a:p>
          <a:p>
            <a:pPr marL="171450" indent="-171450">
              <a:spcAft>
                <a:spcPts val="1000"/>
              </a:spcAft>
              <a:buFont typeface="Arial" panose="020B0604020202020204" pitchFamily="34" charset="0"/>
              <a:buChar char="•"/>
            </a:pPr>
            <a:r>
              <a:rPr lang="en-US" sz="1400">
                <a:solidFill>
                  <a:schemeClr val="tx2"/>
                </a:solidFill>
                <a:latin typeface="Arial" panose="020B0604020202020204" pitchFamily="34" charset="0"/>
                <a:cs typeface="Arial" panose="020B0604020202020204" pitchFamily="34" charset="0"/>
              </a:rPr>
              <a:t>Add </a:t>
            </a:r>
            <a:r>
              <a:rPr lang="en-US" sz="1400" b="1" err="1">
                <a:solidFill>
                  <a:schemeClr val="tx2"/>
                </a:solidFill>
                <a:latin typeface="Arial" panose="020B0604020202020204" pitchFamily="34" charset="0"/>
                <a:cs typeface="Arial" panose="020B0604020202020204" pitchFamily="34" charset="0"/>
              </a:rPr>
              <a:t>MacMillerFS</a:t>
            </a:r>
            <a:r>
              <a:rPr lang="en-US" sz="1400">
                <a:solidFill>
                  <a:schemeClr val="tx2"/>
                </a:solidFill>
                <a:latin typeface="Arial" panose="020B0604020202020204" pitchFamily="34" charset="0"/>
                <a:cs typeface="Arial" panose="020B0604020202020204" pitchFamily="34" charset="0"/>
              </a:rPr>
              <a:t> to your Portfolio Manager “Contacts”; </a:t>
            </a:r>
            <a:r>
              <a:rPr lang="en-US" sz="1400">
                <a:solidFill>
                  <a:schemeClr val="tx2"/>
                </a:solidFill>
                <a:latin typeface="Arial" panose="020B0604020202020204" pitchFamily="34" charset="0"/>
                <a:cs typeface="Arial" panose="020B0604020202020204" pitchFamily="34" charset="0"/>
                <a:hlinkClick r:id="rId4"/>
              </a:rPr>
              <a:t>https://youtu.be/HV5uMS4BndU</a:t>
            </a:r>
            <a:endParaRPr lang="en-US" sz="1400">
              <a:solidFill>
                <a:schemeClr val="tx2"/>
              </a:solidFill>
              <a:latin typeface="Arial" panose="020B0604020202020204" pitchFamily="34" charset="0"/>
              <a:cs typeface="Arial" panose="020B0604020202020204" pitchFamily="34" charset="0"/>
            </a:endParaRPr>
          </a:p>
          <a:p>
            <a:pPr marL="171450" indent="-171450">
              <a:spcAft>
                <a:spcPts val="1000"/>
              </a:spcAft>
              <a:buFont typeface="Arial" panose="020B0604020202020204" pitchFamily="34" charset="0"/>
              <a:buChar char="•"/>
            </a:pPr>
            <a:r>
              <a:rPr lang="en-US" sz="1400">
                <a:solidFill>
                  <a:schemeClr val="tx2"/>
                </a:solidFill>
                <a:latin typeface="Arial" panose="020B0604020202020204" pitchFamily="34" charset="0"/>
                <a:cs typeface="Arial" panose="020B0604020202020204" pitchFamily="34" charset="0"/>
              </a:rPr>
              <a:t>Then “Share” your Portfolio Site with </a:t>
            </a:r>
            <a:r>
              <a:rPr lang="en-US" sz="1400" b="1" err="1">
                <a:solidFill>
                  <a:schemeClr val="tx2"/>
                </a:solidFill>
                <a:latin typeface="Arial" panose="020B0604020202020204" pitchFamily="34" charset="0"/>
                <a:cs typeface="Arial" panose="020B0604020202020204" pitchFamily="34" charset="0"/>
              </a:rPr>
              <a:t>MacMillerFS</a:t>
            </a:r>
            <a:r>
              <a:rPr lang="en-US" sz="1400">
                <a:solidFill>
                  <a:schemeClr val="tx2"/>
                </a:solidFill>
                <a:latin typeface="Arial" panose="020B0604020202020204" pitchFamily="34" charset="0"/>
                <a:cs typeface="Arial" panose="020B0604020202020204" pitchFamily="34" charset="0"/>
              </a:rPr>
              <a:t>; </a:t>
            </a:r>
            <a:r>
              <a:rPr lang="en-US" sz="1400">
                <a:solidFill>
                  <a:schemeClr val="tx2"/>
                </a:solidFill>
                <a:latin typeface="Arial" panose="020B0604020202020204" pitchFamily="34" charset="0"/>
                <a:cs typeface="Arial" panose="020B0604020202020204" pitchFamily="34" charset="0"/>
                <a:hlinkClick r:id="rId5"/>
              </a:rPr>
              <a:t>https://youtu.be/RwW4juBLOnY</a:t>
            </a:r>
            <a:endParaRPr lang="en-US" sz="1400">
              <a:solidFill>
                <a:schemeClr val="tx2"/>
              </a:solidFill>
              <a:latin typeface="Arial" panose="020B0604020202020204" pitchFamily="34" charset="0"/>
              <a:cs typeface="Arial" panose="020B0604020202020204" pitchFamily="34" charset="0"/>
            </a:endParaRPr>
          </a:p>
          <a:p>
            <a:pPr marL="171450" indent="-171450">
              <a:spcAft>
                <a:spcPts val="1000"/>
              </a:spcAft>
              <a:buFont typeface="Arial" panose="020B0604020202020204" pitchFamily="34" charset="0"/>
              <a:buChar char="•"/>
            </a:pPr>
            <a:r>
              <a:rPr lang="en-US" sz="1400">
                <a:solidFill>
                  <a:schemeClr val="tx2"/>
                </a:solidFill>
                <a:latin typeface="Arial" panose="020B0604020202020204" pitchFamily="34" charset="0"/>
                <a:cs typeface="Arial" panose="020B0604020202020204" pitchFamily="34" charset="0"/>
              </a:rPr>
              <a:t>For Permissions, specify “</a:t>
            </a:r>
            <a:r>
              <a:rPr lang="en-US" sz="1400" b="1">
                <a:solidFill>
                  <a:schemeClr val="tx2"/>
                </a:solidFill>
                <a:latin typeface="Arial" panose="020B0604020202020204" pitchFamily="34" charset="0"/>
                <a:cs typeface="Arial" panose="020B0604020202020204" pitchFamily="34" charset="0"/>
              </a:rPr>
              <a:t>Full Access</a:t>
            </a:r>
            <a:r>
              <a:rPr lang="en-US" sz="1400">
                <a:solidFill>
                  <a:schemeClr val="tx2"/>
                </a:solidFill>
                <a:latin typeface="Arial" panose="020B0604020202020204" pitchFamily="34" charset="0"/>
                <a:cs typeface="Arial" panose="020B0604020202020204" pitchFamily="34" charset="0"/>
              </a:rPr>
              <a:t>“ to allow MacDonald-Miller updating privileges </a:t>
            </a:r>
          </a:p>
          <a:p>
            <a:pPr>
              <a:spcAft>
                <a:spcPts val="1000"/>
              </a:spcAft>
            </a:pPr>
            <a:endParaRPr lang="en-US" sz="1400">
              <a:solidFill>
                <a:schemeClr val="tx2"/>
              </a:solidFill>
              <a:latin typeface="Arial" panose="020B0604020202020204" pitchFamily="34" charset="0"/>
              <a:cs typeface="Arial" panose="020B0604020202020204" pitchFamily="34" charset="0"/>
            </a:endParaRPr>
          </a:p>
          <a:p>
            <a:pPr>
              <a:spcAft>
                <a:spcPts val="1000"/>
              </a:spcAft>
            </a:pPr>
            <a:r>
              <a:rPr lang="en-US" sz="1400" u="sng">
                <a:solidFill>
                  <a:schemeClr val="tx2"/>
                </a:solidFill>
                <a:latin typeface="Arial" panose="020B0604020202020204" pitchFamily="34" charset="0"/>
                <a:cs typeface="Arial" panose="020B0604020202020204" pitchFamily="34" charset="0"/>
              </a:rPr>
              <a:t>Creating a New Site ID </a:t>
            </a:r>
          </a:p>
          <a:p>
            <a:pPr marL="171450" indent="-171450">
              <a:spcAft>
                <a:spcPts val="1000"/>
              </a:spcAft>
              <a:buFont typeface="Arial" panose="020B0604020202020204" pitchFamily="34" charset="0"/>
              <a:buChar char="•"/>
            </a:pPr>
            <a:r>
              <a:rPr lang="en-US" sz="1400">
                <a:solidFill>
                  <a:schemeClr val="tx2"/>
                </a:solidFill>
                <a:latin typeface="Arial" panose="020B0604020202020204" pitchFamily="34" charset="0"/>
                <a:cs typeface="Arial" panose="020B0604020202020204" pitchFamily="34" charset="0"/>
              </a:rPr>
              <a:t>Let MacDonald-Miller do it for you </a:t>
            </a:r>
          </a:p>
          <a:p>
            <a:pPr marL="171450" indent="-171450">
              <a:spcAft>
                <a:spcPts val="1000"/>
              </a:spcAft>
              <a:buFont typeface="Arial" panose="020B0604020202020204" pitchFamily="34" charset="0"/>
              <a:buChar char="•"/>
            </a:pPr>
            <a:r>
              <a:rPr lang="en-US" sz="1400">
                <a:solidFill>
                  <a:schemeClr val="tx2"/>
                </a:solidFill>
                <a:latin typeface="Arial" panose="020B0604020202020204" pitchFamily="34" charset="0"/>
                <a:cs typeface="Arial" panose="020B0604020202020204" pitchFamily="34" charset="0"/>
              </a:rPr>
              <a:t>Or see Energy Star’s “How To” Series; </a:t>
            </a:r>
            <a:r>
              <a:rPr lang="en-US" sz="1400">
                <a:solidFill>
                  <a:schemeClr val="tx2"/>
                </a:solidFill>
                <a:latin typeface="Arial" panose="020B0604020202020204" pitchFamily="34" charset="0"/>
                <a:cs typeface="Arial" panose="020B0604020202020204" pitchFamily="34" charset="0"/>
                <a:hlinkClick r:id="rId6"/>
              </a:rPr>
              <a:t>www.energystar.gov/buildings/training/training</a:t>
            </a:r>
            <a:endParaRPr lang="en-US" sz="1400">
              <a:solidFill>
                <a:schemeClr val="tx2"/>
              </a:solidFill>
              <a:latin typeface="Arial" panose="020B0604020202020204" pitchFamily="34" charset="0"/>
              <a:cs typeface="Arial" panose="020B0604020202020204" pitchFamily="34" charset="0"/>
            </a:endParaRPr>
          </a:p>
          <a:p>
            <a:pPr marL="171450" indent="-171450">
              <a:spcAft>
                <a:spcPts val="1000"/>
              </a:spcAft>
              <a:buFont typeface="Arial" panose="020B0604020202020204" pitchFamily="34" charset="0"/>
              <a:buChar char="•"/>
            </a:pPr>
            <a:r>
              <a:rPr lang="en-US" sz="1400">
                <a:solidFill>
                  <a:schemeClr val="tx2"/>
                </a:solidFill>
                <a:latin typeface="Arial" panose="020B0604020202020204" pitchFamily="34" charset="0"/>
                <a:cs typeface="Arial" panose="020B0604020202020204" pitchFamily="34" charset="0"/>
              </a:rPr>
              <a:t>When done, add </a:t>
            </a:r>
            <a:r>
              <a:rPr lang="en-US" sz="1400" b="1" err="1">
                <a:solidFill>
                  <a:schemeClr val="tx2"/>
                </a:solidFill>
                <a:latin typeface="Arial" panose="020B0604020202020204" pitchFamily="34" charset="0"/>
                <a:cs typeface="Arial" panose="020B0604020202020204" pitchFamily="34" charset="0"/>
              </a:rPr>
              <a:t>MacMillerFS</a:t>
            </a:r>
            <a:r>
              <a:rPr lang="en-US" sz="1400">
                <a:solidFill>
                  <a:schemeClr val="tx2"/>
                </a:solidFill>
                <a:latin typeface="Arial" panose="020B0604020202020204" pitchFamily="34" charset="0"/>
                <a:cs typeface="Arial" panose="020B0604020202020204" pitchFamily="34" charset="0"/>
              </a:rPr>
              <a:t> to your Portfolio Manager “Contacts”; </a:t>
            </a:r>
            <a:r>
              <a:rPr lang="en-US" sz="1400">
                <a:solidFill>
                  <a:schemeClr val="tx2"/>
                </a:solidFill>
                <a:latin typeface="Arial" panose="020B0604020202020204" pitchFamily="34" charset="0"/>
                <a:cs typeface="Arial" panose="020B0604020202020204" pitchFamily="34" charset="0"/>
                <a:hlinkClick r:id="rId4"/>
              </a:rPr>
              <a:t>https://youtu.be/HV5uMS4BndU</a:t>
            </a:r>
            <a:endParaRPr lang="en-US" sz="1400">
              <a:solidFill>
                <a:schemeClr val="tx2"/>
              </a:solidFill>
              <a:latin typeface="Arial" panose="020B0604020202020204" pitchFamily="34" charset="0"/>
              <a:cs typeface="Arial" panose="020B0604020202020204" pitchFamily="34" charset="0"/>
            </a:endParaRPr>
          </a:p>
          <a:p>
            <a:pPr marL="171450" indent="-171450">
              <a:spcAft>
                <a:spcPts val="1000"/>
              </a:spcAft>
              <a:buFont typeface="Arial" panose="020B0604020202020204" pitchFamily="34" charset="0"/>
              <a:buChar char="•"/>
            </a:pPr>
            <a:r>
              <a:rPr lang="en-US" sz="1400">
                <a:solidFill>
                  <a:schemeClr val="tx2"/>
                </a:solidFill>
                <a:latin typeface="Arial" panose="020B0604020202020204" pitchFamily="34" charset="0"/>
                <a:cs typeface="Arial" panose="020B0604020202020204" pitchFamily="34" charset="0"/>
              </a:rPr>
              <a:t>Then “Share” your Portfolio Site with </a:t>
            </a:r>
            <a:r>
              <a:rPr lang="en-US" sz="1400" b="1" err="1">
                <a:solidFill>
                  <a:schemeClr val="tx2"/>
                </a:solidFill>
                <a:latin typeface="Arial" panose="020B0604020202020204" pitchFamily="34" charset="0"/>
                <a:cs typeface="Arial" panose="020B0604020202020204" pitchFamily="34" charset="0"/>
              </a:rPr>
              <a:t>MacMillerFS</a:t>
            </a:r>
            <a:r>
              <a:rPr lang="en-US" sz="1400">
                <a:solidFill>
                  <a:schemeClr val="tx2"/>
                </a:solidFill>
                <a:latin typeface="Arial" panose="020B0604020202020204" pitchFamily="34" charset="0"/>
                <a:cs typeface="Arial" panose="020B0604020202020204" pitchFamily="34" charset="0"/>
              </a:rPr>
              <a:t>; </a:t>
            </a:r>
            <a:r>
              <a:rPr lang="en-US" sz="1400">
                <a:solidFill>
                  <a:schemeClr val="tx2"/>
                </a:solidFill>
                <a:latin typeface="Arial" panose="020B0604020202020204" pitchFamily="34" charset="0"/>
                <a:cs typeface="Arial" panose="020B0604020202020204" pitchFamily="34" charset="0"/>
                <a:hlinkClick r:id="rId5"/>
              </a:rPr>
              <a:t>https://youtu.be/RwW4juBLOnY</a:t>
            </a:r>
            <a:endParaRPr lang="en-US" sz="1400">
              <a:solidFill>
                <a:schemeClr val="tx2"/>
              </a:solidFill>
              <a:latin typeface="Arial" panose="020B0604020202020204" pitchFamily="34" charset="0"/>
              <a:cs typeface="Arial" panose="020B0604020202020204" pitchFamily="34" charset="0"/>
            </a:endParaRPr>
          </a:p>
          <a:p>
            <a:pPr marL="171450" indent="-171450">
              <a:spcAft>
                <a:spcPts val="1000"/>
              </a:spcAft>
              <a:buFont typeface="Arial" panose="020B0604020202020204" pitchFamily="34" charset="0"/>
              <a:buChar char="•"/>
            </a:pPr>
            <a:r>
              <a:rPr lang="en-US" sz="1400">
                <a:solidFill>
                  <a:schemeClr val="tx2"/>
                </a:solidFill>
                <a:latin typeface="Arial" panose="020B0604020202020204" pitchFamily="34" charset="0"/>
                <a:cs typeface="Arial" panose="020B0604020202020204" pitchFamily="34" charset="0"/>
              </a:rPr>
              <a:t>For Permissions, specify “</a:t>
            </a:r>
            <a:r>
              <a:rPr lang="en-US" sz="1400" b="1">
                <a:solidFill>
                  <a:schemeClr val="tx2"/>
                </a:solidFill>
                <a:latin typeface="Arial" panose="020B0604020202020204" pitchFamily="34" charset="0"/>
                <a:cs typeface="Arial" panose="020B0604020202020204" pitchFamily="34" charset="0"/>
              </a:rPr>
              <a:t>Full Access”</a:t>
            </a:r>
            <a:r>
              <a:rPr lang="en-US" sz="1400">
                <a:solidFill>
                  <a:schemeClr val="tx2"/>
                </a:solidFill>
                <a:latin typeface="Arial" panose="020B0604020202020204" pitchFamily="34" charset="0"/>
                <a:cs typeface="Arial" panose="020B0604020202020204" pitchFamily="34" charset="0"/>
              </a:rPr>
              <a:t> to allow MacDonald-Miller updating privileges</a:t>
            </a:r>
          </a:p>
        </p:txBody>
      </p:sp>
      <p:sp>
        <p:nvSpPr>
          <p:cNvPr id="16" name="Rectangle 15">
            <a:extLst>
              <a:ext uri="{FF2B5EF4-FFF2-40B4-BE49-F238E27FC236}">
                <a16:creationId xmlns:a16="http://schemas.microsoft.com/office/drawing/2014/main" id="{2B5E8D88-92C9-BD41-A2E4-3E0762620768}"/>
              </a:ext>
            </a:extLst>
          </p:cNvPr>
          <p:cNvSpPr/>
          <p:nvPr/>
        </p:nvSpPr>
        <p:spPr>
          <a:xfrm>
            <a:off x="0" y="-2"/>
            <a:ext cx="1981200" cy="636082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5" name="Picture 4">
            <a:extLst>
              <a:ext uri="{FF2B5EF4-FFF2-40B4-BE49-F238E27FC236}">
                <a16:creationId xmlns:a16="http://schemas.microsoft.com/office/drawing/2014/main" id="{A409A5CC-6395-894D-B2EE-D6A64A699DDD}"/>
              </a:ext>
            </a:extLst>
          </p:cNvPr>
          <p:cNvPicPr>
            <a:picLocks noChangeAspect="1"/>
          </p:cNvPicPr>
          <p:nvPr/>
        </p:nvPicPr>
        <p:blipFill>
          <a:blip r:embed="rId7"/>
          <a:stretch>
            <a:fillRect/>
          </a:stretch>
        </p:blipFill>
        <p:spPr>
          <a:xfrm>
            <a:off x="0" y="6350000"/>
            <a:ext cx="12192000" cy="508000"/>
          </a:xfrm>
          <a:prstGeom prst="rect">
            <a:avLst/>
          </a:prstGeom>
        </p:spPr>
      </p:pic>
      <p:pic>
        <p:nvPicPr>
          <p:cNvPr id="7" name="Picture 6">
            <a:extLst>
              <a:ext uri="{FF2B5EF4-FFF2-40B4-BE49-F238E27FC236}">
                <a16:creationId xmlns:a16="http://schemas.microsoft.com/office/drawing/2014/main" id="{5BE21073-3854-4204-A094-27F857650D35}"/>
              </a:ext>
            </a:extLst>
          </p:cNvPr>
          <p:cNvPicPr>
            <a:picLocks noChangeAspect="1"/>
          </p:cNvPicPr>
          <p:nvPr/>
        </p:nvPicPr>
        <p:blipFill rotWithShape="1">
          <a:blip r:embed="rId8"/>
          <a:srcRect t="29045"/>
          <a:stretch/>
        </p:blipFill>
        <p:spPr>
          <a:xfrm>
            <a:off x="9994704" y="175491"/>
            <a:ext cx="1883231" cy="1870744"/>
          </a:xfrm>
          <a:prstGeom prst="rect">
            <a:avLst/>
          </a:prstGeom>
        </p:spPr>
      </p:pic>
    </p:spTree>
    <p:extLst>
      <p:ext uri="{BB962C8B-B14F-4D97-AF65-F5344CB8AC3E}">
        <p14:creationId xmlns:p14="http://schemas.microsoft.com/office/powerpoint/2010/main" val="373863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close - up of a watch&#10;&#10;Description automatically generated with medium confidence">
            <a:extLst>
              <a:ext uri="{FF2B5EF4-FFF2-40B4-BE49-F238E27FC236}">
                <a16:creationId xmlns:a16="http://schemas.microsoft.com/office/drawing/2014/main" id="{2D4B43F0-630F-473F-A710-6436FFE79051}"/>
              </a:ext>
            </a:extLst>
          </p:cNvPr>
          <p:cNvPicPr>
            <a:picLocks noChangeAspect="1"/>
          </p:cNvPicPr>
          <p:nvPr/>
        </p:nvPicPr>
        <p:blipFill rotWithShape="1">
          <a:blip r:embed="rId3"/>
          <a:srcRect l="10747" r="5023"/>
          <a:stretch/>
        </p:blipFill>
        <p:spPr>
          <a:xfrm>
            <a:off x="8811491" y="252910"/>
            <a:ext cx="3259154" cy="6147890"/>
          </a:xfrm>
          <a:prstGeom prst="rect">
            <a:avLst/>
          </a:prstGeom>
        </p:spPr>
      </p:pic>
      <p:pic>
        <p:nvPicPr>
          <p:cNvPr id="2" name="Picture 1">
            <a:extLst>
              <a:ext uri="{FF2B5EF4-FFF2-40B4-BE49-F238E27FC236}">
                <a16:creationId xmlns:a16="http://schemas.microsoft.com/office/drawing/2014/main" id="{DEC19DBF-E674-4BB7-836F-3A3C23EFCBAE}"/>
              </a:ext>
            </a:extLst>
          </p:cNvPr>
          <p:cNvPicPr>
            <a:picLocks noChangeAspect="1"/>
          </p:cNvPicPr>
          <p:nvPr/>
        </p:nvPicPr>
        <p:blipFill>
          <a:blip r:embed="rId4"/>
          <a:stretch>
            <a:fillRect/>
          </a:stretch>
        </p:blipFill>
        <p:spPr>
          <a:xfrm>
            <a:off x="1381209" y="1528946"/>
            <a:ext cx="4762929" cy="4685122"/>
          </a:xfrm>
          <a:prstGeom prst="rect">
            <a:avLst/>
          </a:prstGeom>
        </p:spPr>
      </p:pic>
      <p:sp>
        <p:nvSpPr>
          <p:cNvPr id="3" name="TextBox 2">
            <a:extLst>
              <a:ext uri="{FF2B5EF4-FFF2-40B4-BE49-F238E27FC236}">
                <a16:creationId xmlns:a16="http://schemas.microsoft.com/office/drawing/2014/main" id="{051F478B-D9EB-4798-A0CA-241EC3010C7F}"/>
              </a:ext>
            </a:extLst>
          </p:cNvPr>
          <p:cNvSpPr txBox="1"/>
          <p:nvPr/>
        </p:nvSpPr>
        <p:spPr>
          <a:xfrm>
            <a:off x="6818627" y="2659481"/>
            <a:ext cx="2196065" cy="1077218"/>
          </a:xfrm>
          <a:prstGeom prst="rect">
            <a:avLst/>
          </a:prstGeom>
          <a:noFill/>
        </p:spPr>
        <p:txBody>
          <a:bodyPr wrap="square" rtlCol="0">
            <a:spAutoFit/>
          </a:bodyPr>
          <a:lstStyle/>
          <a:p>
            <a:r>
              <a:rPr lang="en-US" sz="1600" b="1"/>
              <a:t>Note: </a:t>
            </a:r>
            <a:r>
              <a:rPr lang="en-US" sz="1600"/>
              <a:t>Buildings permitted after July 1, 2016 must perform 15% better than target EUI.</a:t>
            </a:r>
          </a:p>
        </p:txBody>
      </p:sp>
      <p:pic>
        <p:nvPicPr>
          <p:cNvPr id="9" name="Picture 8">
            <a:extLst>
              <a:ext uri="{FF2B5EF4-FFF2-40B4-BE49-F238E27FC236}">
                <a16:creationId xmlns:a16="http://schemas.microsoft.com/office/drawing/2014/main" id="{98F43659-22CC-4B85-86AF-AEE1D4F18C83}"/>
              </a:ext>
            </a:extLst>
          </p:cNvPr>
          <p:cNvPicPr>
            <a:picLocks noChangeAspect="1"/>
          </p:cNvPicPr>
          <p:nvPr/>
        </p:nvPicPr>
        <p:blipFill>
          <a:blip r:embed="rId5"/>
          <a:stretch>
            <a:fillRect/>
          </a:stretch>
        </p:blipFill>
        <p:spPr>
          <a:xfrm>
            <a:off x="0" y="6400800"/>
            <a:ext cx="12192000" cy="457200"/>
          </a:xfrm>
          <a:prstGeom prst="rect">
            <a:avLst/>
          </a:prstGeom>
        </p:spPr>
      </p:pic>
      <p:pic>
        <p:nvPicPr>
          <p:cNvPr id="10" name="Picture 9">
            <a:extLst>
              <a:ext uri="{FF2B5EF4-FFF2-40B4-BE49-F238E27FC236}">
                <a16:creationId xmlns:a16="http://schemas.microsoft.com/office/drawing/2014/main" id="{D1CEE1B3-0511-49A8-99CB-4D193672F52A}"/>
              </a:ext>
            </a:extLst>
          </p:cNvPr>
          <p:cNvPicPr>
            <a:picLocks noChangeAspect="1"/>
          </p:cNvPicPr>
          <p:nvPr/>
        </p:nvPicPr>
        <p:blipFill>
          <a:blip r:embed="rId6"/>
          <a:stretch>
            <a:fillRect/>
          </a:stretch>
        </p:blipFill>
        <p:spPr>
          <a:xfrm>
            <a:off x="267854" y="286080"/>
            <a:ext cx="10565913" cy="1056134"/>
          </a:xfrm>
          <a:prstGeom prst="rect">
            <a:avLst/>
          </a:prstGeom>
        </p:spPr>
      </p:pic>
    </p:spTree>
    <p:extLst>
      <p:ext uri="{BB962C8B-B14F-4D97-AF65-F5344CB8AC3E}">
        <p14:creationId xmlns:p14="http://schemas.microsoft.com/office/powerpoint/2010/main" val="3496026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D541D1C-76E5-44C4-B9A4-7E8EF5F5E877}"/>
              </a:ext>
            </a:extLst>
          </p:cNvPr>
          <p:cNvPicPr>
            <a:picLocks noChangeAspect="1"/>
          </p:cNvPicPr>
          <p:nvPr/>
        </p:nvPicPr>
        <p:blipFill>
          <a:blip r:embed="rId3"/>
          <a:stretch>
            <a:fillRect/>
          </a:stretch>
        </p:blipFill>
        <p:spPr>
          <a:xfrm>
            <a:off x="312264" y="344861"/>
            <a:ext cx="9258318" cy="1065278"/>
          </a:xfrm>
          <a:prstGeom prst="rect">
            <a:avLst/>
          </a:prstGeom>
        </p:spPr>
      </p:pic>
      <p:pic>
        <p:nvPicPr>
          <p:cNvPr id="12" name="Picture 11">
            <a:extLst>
              <a:ext uri="{FF2B5EF4-FFF2-40B4-BE49-F238E27FC236}">
                <a16:creationId xmlns:a16="http://schemas.microsoft.com/office/drawing/2014/main" id="{079C599C-EF35-480A-9872-3378468F634E}"/>
              </a:ext>
            </a:extLst>
          </p:cNvPr>
          <p:cNvPicPr>
            <a:picLocks noChangeAspect="1"/>
          </p:cNvPicPr>
          <p:nvPr/>
        </p:nvPicPr>
        <p:blipFill>
          <a:blip r:embed="rId4"/>
          <a:stretch>
            <a:fillRect/>
          </a:stretch>
        </p:blipFill>
        <p:spPr>
          <a:xfrm>
            <a:off x="0" y="6400800"/>
            <a:ext cx="12192000" cy="457200"/>
          </a:xfrm>
          <a:prstGeom prst="rect">
            <a:avLst/>
          </a:prstGeom>
        </p:spPr>
      </p:pic>
      <p:graphicFrame>
        <p:nvGraphicFramePr>
          <p:cNvPr id="2" name="Table 2">
            <a:extLst>
              <a:ext uri="{FF2B5EF4-FFF2-40B4-BE49-F238E27FC236}">
                <a16:creationId xmlns:a16="http://schemas.microsoft.com/office/drawing/2014/main" id="{33E68574-8F6C-46DB-BE06-4A89A363D687}"/>
              </a:ext>
            </a:extLst>
          </p:cNvPr>
          <p:cNvGraphicFramePr>
            <a:graphicFrameLocks noGrp="1"/>
          </p:cNvGraphicFramePr>
          <p:nvPr>
            <p:extLst>
              <p:ext uri="{D42A27DB-BD31-4B8C-83A1-F6EECF244321}">
                <p14:modId xmlns:p14="http://schemas.microsoft.com/office/powerpoint/2010/main" val="3702793897"/>
              </p:ext>
            </p:extLst>
          </p:nvPr>
        </p:nvGraphicFramePr>
        <p:xfrm>
          <a:off x="1390326" y="1593343"/>
          <a:ext cx="8128002" cy="4400732"/>
        </p:xfrm>
        <a:graphic>
          <a:graphicData uri="http://schemas.openxmlformats.org/drawingml/2006/table">
            <a:tbl>
              <a:tblPr firstRow="1" bandRow="1">
                <a:tableStyleId>{5C22544A-7EE6-4342-B048-85BDC9FD1C3A}</a:tableStyleId>
              </a:tblPr>
              <a:tblGrid>
                <a:gridCol w="1412034">
                  <a:extLst>
                    <a:ext uri="{9D8B030D-6E8A-4147-A177-3AD203B41FA5}">
                      <a16:colId xmlns:a16="http://schemas.microsoft.com/office/drawing/2014/main" val="756510504"/>
                    </a:ext>
                  </a:extLst>
                </a:gridCol>
                <a:gridCol w="1839166">
                  <a:extLst>
                    <a:ext uri="{9D8B030D-6E8A-4147-A177-3AD203B41FA5}">
                      <a16:colId xmlns:a16="http://schemas.microsoft.com/office/drawing/2014/main" val="2485821988"/>
                    </a:ext>
                  </a:extLst>
                </a:gridCol>
                <a:gridCol w="1821346">
                  <a:extLst>
                    <a:ext uri="{9D8B030D-6E8A-4147-A177-3AD203B41FA5}">
                      <a16:colId xmlns:a16="http://schemas.microsoft.com/office/drawing/2014/main" val="145694248"/>
                    </a:ext>
                  </a:extLst>
                </a:gridCol>
                <a:gridCol w="268854">
                  <a:extLst>
                    <a:ext uri="{9D8B030D-6E8A-4147-A177-3AD203B41FA5}">
                      <a16:colId xmlns:a16="http://schemas.microsoft.com/office/drawing/2014/main" val="925141028"/>
                    </a:ext>
                  </a:extLst>
                </a:gridCol>
                <a:gridCol w="898096">
                  <a:extLst>
                    <a:ext uri="{9D8B030D-6E8A-4147-A177-3AD203B41FA5}">
                      <a16:colId xmlns:a16="http://schemas.microsoft.com/office/drawing/2014/main" val="3318358138"/>
                    </a:ext>
                  </a:extLst>
                </a:gridCol>
                <a:gridCol w="944253">
                  <a:extLst>
                    <a:ext uri="{9D8B030D-6E8A-4147-A177-3AD203B41FA5}">
                      <a16:colId xmlns:a16="http://schemas.microsoft.com/office/drawing/2014/main" val="3482125560"/>
                    </a:ext>
                  </a:extLst>
                </a:gridCol>
                <a:gridCol w="944253">
                  <a:extLst>
                    <a:ext uri="{9D8B030D-6E8A-4147-A177-3AD203B41FA5}">
                      <a16:colId xmlns:a16="http://schemas.microsoft.com/office/drawing/2014/main" val="2698702748"/>
                    </a:ext>
                  </a:extLst>
                </a:gridCol>
              </a:tblGrid>
              <a:tr h="370840">
                <a:tc gridSpan="5">
                  <a:txBody>
                    <a:bodyPr/>
                    <a:lstStyle/>
                    <a:p>
                      <a:pPr algn="ctr"/>
                      <a:r>
                        <a:rPr lang="en-US" sz="1600">
                          <a:solidFill>
                            <a:schemeClr val="bg1"/>
                          </a:solidFill>
                          <a:latin typeface="Arial" panose="020B0604020202020204" pitchFamily="34" charset="0"/>
                          <a:cs typeface="Arial" panose="020B0604020202020204" pitchFamily="34" charset="0"/>
                        </a:rPr>
                        <a:t>Commercial Office Building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gridSpan="2">
                  <a:txBody>
                    <a:bodyPr/>
                    <a:lstStyle/>
                    <a:p>
                      <a:r>
                        <a:rPr lang="en-US" sz="1600">
                          <a:solidFill>
                            <a:schemeClr val="bg1"/>
                          </a:solidFill>
                          <a:latin typeface="Arial" panose="020B0604020202020204" pitchFamily="34" charset="0"/>
                          <a:cs typeface="Arial" panose="020B0604020202020204" pitchFamily="34" charset="0"/>
                        </a:rPr>
                        <a:t>2019 EUI:    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endParaRPr lang="en-US"/>
                    </a:p>
                  </a:txBody>
                  <a:tcPr/>
                </a:tc>
                <a:extLst>
                  <a:ext uri="{0D108BD9-81ED-4DB2-BD59-A6C34878D82A}">
                    <a16:rowId xmlns:a16="http://schemas.microsoft.com/office/drawing/2014/main" val="3147147334"/>
                  </a:ext>
                </a:extLst>
              </a:tr>
              <a:tr h="314648">
                <a:tc rowSpan="2">
                  <a:txBody>
                    <a:bodyPr/>
                    <a:lstStyle/>
                    <a:p>
                      <a:pPr algn="ctr"/>
                      <a:r>
                        <a:rPr lang="en-US" sz="1400" b="1">
                          <a:solidFill>
                            <a:schemeClr val="bg1"/>
                          </a:solidFill>
                          <a:latin typeface="Arial" panose="020B0604020202020204" pitchFamily="34" charset="0"/>
                          <a:cs typeface="Arial" panose="020B0604020202020204" pitchFamily="34" charset="0"/>
                        </a:rPr>
                        <a:t>ENERGY EFFICIENCY MEASURE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CC"/>
                    </a:solidFill>
                  </a:tcPr>
                </a:tc>
                <a:tc rowSpan="2" gridSpan="3">
                  <a:txBody>
                    <a:bodyPr/>
                    <a:lstStyle/>
                    <a:p>
                      <a:pPr algn="ctr"/>
                      <a:r>
                        <a:rPr lang="en-US" sz="1400" b="1">
                          <a:solidFill>
                            <a:schemeClr val="bg1"/>
                          </a:solidFill>
                          <a:latin typeface="Arial" panose="020B0604020202020204" pitchFamily="34" charset="0"/>
                          <a:cs typeface="Arial" panose="020B0604020202020204" pitchFamily="34" charset="0"/>
                        </a:rPr>
                        <a:t>SCOPE OF WORK 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99CC"/>
                    </a:solidFill>
                  </a:tcPr>
                </a:tc>
                <a:tc rowSpan="2" hMerge="1">
                  <a:txBody>
                    <a:bodyPr/>
                    <a:lstStyle/>
                    <a:p>
                      <a:endParaRPr lang="en-US" sz="18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CC"/>
                    </a:solidFill>
                  </a:tcPr>
                </a:tc>
                <a:tc rowSpan="2" hMerge="1">
                  <a:txBody>
                    <a:bodyPr/>
                    <a:lstStyle/>
                    <a:p>
                      <a:r>
                        <a:rPr lang="en-US" sz="1400" b="1">
                          <a:solidFill>
                            <a:schemeClr val="tx1"/>
                          </a:solidFill>
                          <a:latin typeface="Arial" panose="020B0604020202020204" pitchFamily="34" charset="0"/>
                          <a:cs typeface="Arial" panose="020B0604020202020204" pitchFamily="34" charset="0"/>
                        </a:rPr>
                        <a:t>ROM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CC"/>
                    </a:solidFill>
                  </a:tcPr>
                </a:tc>
                <a:tc rowSpan="2">
                  <a:txBody>
                    <a:bodyPr/>
                    <a:lstStyle/>
                    <a:p>
                      <a:pPr algn="ctr"/>
                      <a:r>
                        <a:rPr lang="en-US" sz="1400" b="1">
                          <a:solidFill>
                            <a:schemeClr val="bg1"/>
                          </a:solidFill>
                          <a:latin typeface="Arial" panose="020B0604020202020204" pitchFamily="34" charset="0"/>
                          <a:cs typeface="Arial" panose="020B0604020202020204" pitchFamily="34" charset="0"/>
                        </a:rPr>
                        <a:t>ROM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CC"/>
                    </a:solidFill>
                  </a:tcPr>
                </a:tc>
                <a:tc gridSpan="2">
                  <a:txBody>
                    <a:bodyPr/>
                    <a:lstStyle/>
                    <a:p>
                      <a:pPr algn="ctr"/>
                      <a:r>
                        <a:rPr lang="en-US" sz="1200" b="1">
                          <a:solidFill>
                            <a:schemeClr val="bg1"/>
                          </a:solidFill>
                          <a:latin typeface="Arial" panose="020B0604020202020204" pitchFamily="34" charset="0"/>
                          <a:cs typeface="Arial" panose="020B0604020202020204" pitchFamily="34" charset="0"/>
                        </a:rPr>
                        <a:t>ROM EUI Reduction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1230"/>
                    </a:solidFill>
                  </a:tcPr>
                </a:tc>
                <a:tc hMerge="1">
                  <a:txBody>
                    <a:bodyPr/>
                    <a:lstStyle/>
                    <a:p>
                      <a:endParaRPr lang="en-US"/>
                    </a:p>
                  </a:txBody>
                  <a:tcPr/>
                </a:tc>
                <a:extLst>
                  <a:ext uri="{0D108BD9-81ED-4DB2-BD59-A6C34878D82A}">
                    <a16:rowId xmlns:a16="http://schemas.microsoft.com/office/drawing/2014/main" val="1677510582"/>
                  </a:ext>
                </a:extLst>
              </a:tr>
              <a:tr h="171830">
                <a:tc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1200" b="1">
                          <a:solidFill>
                            <a:schemeClr val="bg1"/>
                          </a:solidFill>
                          <a:latin typeface="Arial" panose="020B0604020202020204" pitchFamily="34" charset="0"/>
                          <a:cs typeface="Arial" panose="020B0604020202020204" pitchFamily="34"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CC"/>
                    </a:solidFill>
                  </a:tcPr>
                </a:tc>
                <a:tc>
                  <a:txBody>
                    <a:bodyPr/>
                    <a:lstStyle/>
                    <a:p>
                      <a:pPr algn="ctr"/>
                      <a:r>
                        <a:rPr lang="en-US" sz="1200" b="1">
                          <a:solidFill>
                            <a:schemeClr val="bg1"/>
                          </a:solidFill>
                          <a:latin typeface="Arial" panose="020B0604020202020204" pitchFamily="34" charset="0"/>
                          <a:cs typeface="Arial" panose="020B0604020202020204" pitchFamily="34"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CC"/>
                    </a:solidFill>
                  </a:tcPr>
                </a:tc>
                <a:extLst>
                  <a:ext uri="{0D108BD9-81ED-4DB2-BD59-A6C34878D82A}">
                    <a16:rowId xmlns:a16="http://schemas.microsoft.com/office/drawing/2014/main" val="3965605110"/>
                  </a:ext>
                </a:extLst>
              </a:tr>
              <a:tr h="478972">
                <a:tc>
                  <a:txBody>
                    <a:bodyPr/>
                    <a:lstStyle/>
                    <a:p>
                      <a:pPr algn="ctr"/>
                      <a:r>
                        <a:rPr lang="en-US" sz="1100" b="1">
                          <a:solidFill>
                            <a:schemeClr val="tx1"/>
                          </a:solidFill>
                          <a:latin typeface="Arial" panose="020B0604020202020204" pitchFamily="34" charset="0"/>
                          <a:cs typeface="Arial" panose="020B0604020202020204" pitchFamily="34" charset="0"/>
                        </a:rPr>
                        <a:t>INVESTMENT GRADE AUDIT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r>
                        <a:rPr lang="en-US" sz="1100">
                          <a:solidFill>
                            <a:schemeClr val="tx1"/>
                          </a:solidFill>
                          <a:latin typeface="Arial" panose="020B0604020202020204" pitchFamily="34" charset="0"/>
                          <a:cs typeface="Arial" panose="020B0604020202020204" pitchFamily="34" charset="0"/>
                        </a:rPr>
                        <a:t>Investment Grade Scoping, Energy Analysis &amp; Report, Incentive Applications, Preconstruction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en-US" sz="18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100">
                          <a:solidFill>
                            <a:schemeClr val="tx1"/>
                          </a:solidFill>
                          <a:latin typeface="Arial" panose="020B0604020202020204" pitchFamily="34" charset="0"/>
                          <a:cs typeface="Arial" panose="020B0604020202020204" pitchFamily="34" charset="0"/>
                        </a:rPr>
                        <a:t>$23,650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$23,650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0820638"/>
                  </a:ext>
                </a:extLst>
              </a:tr>
              <a:tr h="536450">
                <a:tc>
                  <a:txBody>
                    <a:bodyPr/>
                    <a:lstStyle/>
                    <a:p>
                      <a:pPr algn="ctr"/>
                      <a:r>
                        <a:rPr lang="en-US" sz="1100" b="1">
                          <a:solidFill>
                            <a:schemeClr val="tx1"/>
                          </a:solidFill>
                          <a:latin typeface="Arial" panose="020B0604020202020204" pitchFamily="34" charset="0"/>
                          <a:cs typeface="Arial" panose="020B0604020202020204" pitchFamily="34" charset="0"/>
                        </a:rPr>
                        <a:t>EEM –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r>
                        <a:rPr lang="en-US" sz="1100">
                          <a:solidFill>
                            <a:schemeClr val="tx1"/>
                          </a:solidFill>
                          <a:latin typeface="Arial" panose="020B0604020202020204" pitchFamily="34" charset="0"/>
                          <a:cs typeface="Arial" panose="020B0604020202020204" pitchFamily="34" charset="0"/>
                        </a:rPr>
                        <a:t>Building Automation Upgrades: Convert pneumatic to DDC, replace VAV terminals, rewrite sequences, replace hydronic control valves &amp; deploy smart building analytics program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8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100">
                          <a:solidFill>
                            <a:schemeClr val="tx1"/>
                          </a:solidFill>
                          <a:latin typeface="Arial" panose="020B0604020202020204" pitchFamily="34" charset="0"/>
                          <a:cs typeface="Arial" panose="020B0604020202020204" pitchFamily="34" charset="0"/>
                        </a:rPr>
                        <a:t>$1,134,268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$1,134,268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5913330"/>
                  </a:ext>
                </a:extLst>
              </a:tr>
              <a:tr h="370840">
                <a:tc>
                  <a:txBody>
                    <a:bodyPr/>
                    <a:lstStyle/>
                    <a:p>
                      <a:pPr algn="ctr"/>
                      <a:r>
                        <a:rPr lang="en-US" sz="1100" b="1">
                          <a:solidFill>
                            <a:schemeClr val="tx1"/>
                          </a:solidFill>
                          <a:latin typeface="Arial" panose="020B0604020202020204" pitchFamily="34" charset="0"/>
                          <a:cs typeface="Arial" panose="020B0604020202020204" pitchFamily="34" charset="0"/>
                        </a:rPr>
                        <a:t>EEM –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r>
                        <a:rPr lang="en-US" sz="1100">
                          <a:solidFill>
                            <a:schemeClr val="tx1"/>
                          </a:solidFill>
                          <a:latin typeface="Arial" panose="020B0604020202020204" pitchFamily="34" charset="0"/>
                          <a:cs typeface="Arial" panose="020B0604020202020204" pitchFamily="34" charset="0"/>
                        </a:rPr>
                        <a:t>Add Heat Reclaim Coil to 24/7 Hydronic Cooling Loop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8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100">
                          <a:solidFill>
                            <a:schemeClr val="tx1"/>
                          </a:solidFill>
                          <a:latin typeface="Arial" panose="020B0604020202020204" pitchFamily="34" charset="0"/>
                          <a:cs typeface="Arial" panose="020B0604020202020204" pitchFamily="34" charset="0"/>
                        </a:rPr>
                        <a:t>$109,965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$109,965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0713488"/>
                  </a:ext>
                </a:extLst>
              </a:tr>
              <a:tr h="370840">
                <a:tc>
                  <a:txBody>
                    <a:bodyPr/>
                    <a:lstStyle/>
                    <a:p>
                      <a:pPr algn="ctr"/>
                      <a:r>
                        <a:rPr lang="en-US" sz="1100" b="1">
                          <a:solidFill>
                            <a:schemeClr val="tx1"/>
                          </a:solidFill>
                          <a:latin typeface="Arial" panose="020B0604020202020204" pitchFamily="34" charset="0"/>
                          <a:cs typeface="Arial" panose="020B0604020202020204" pitchFamily="34" charset="0"/>
                        </a:rPr>
                        <a:t>EEM –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r>
                        <a:rPr lang="en-US" sz="1100">
                          <a:solidFill>
                            <a:schemeClr val="tx1"/>
                          </a:solidFill>
                          <a:latin typeface="Arial" panose="020B0604020202020204" pitchFamily="34" charset="0"/>
                          <a:cs typeface="Arial" panose="020B0604020202020204" pitchFamily="34" charset="0"/>
                        </a:rPr>
                        <a:t>Stack Effect Mitigation and Floor Static Pressure Control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8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100">
                          <a:solidFill>
                            <a:schemeClr val="tx1"/>
                          </a:solidFill>
                          <a:latin typeface="Arial" panose="020B0604020202020204" pitchFamily="34" charset="0"/>
                          <a:cs typeface="Arial" panose="020B0604020202020204" pitchFamily="34" charset="0"/>
                        </a:rPr>
                        <a:t>$478,282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$478,282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9270623"/>
                  </a:ext>
                </a:extLst>
              </a:tr>
              <a:tr h="370840">
                <a:tc>
                  <a:txBody>
                    <a:bodyPr/>
                    <a:lstStyle/>
                    <a:p>
                      <a:pPr algn="ctr"/>
                      <a:r>
                        <a:rPr lang="en-US" sz="1100" b="1">
                          <a:solidFill>
                            <a:schemeClr val="tx1"/>
                          </a:solidFill>
                          <a:latin typeface="Arial" panose="020B0604020202020204" pitchFamily="34" charset="0"/>
                          <a:cs typeface="Arial" panose="020B0604020202020204" pitchFamily="34" charset="0"/>
                        </a:rPr>
                        <a:t>EEM –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r>
                        <a:rPr lang="en-US" sz="1100">
                          <a:solidFill>
                            <a:schemeClr val="tx1"/>
                          </a:solidFill>
                          <a:latin typeface="Arial" panose="020B0604020202020204" pitchFamily="34" charset="0"/>
                          <a:cs typeface="Arial" panose="020B0604020202020204" pitchFamily="34" charset="0"/>
                        </a:rPr>
                        <a:t>LED Lighting Upgrades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8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100">
                          <a:solidFill>
                            <a:schemeClr val="tx1"/>
                          </a:solidFill>
                          <a:latin typeface="Arial" panose="020B0604020202020204" pitchFamily="34" charset="0"/>
                          <a:cs typeface="Arial" panose="020B0604020202020204" pitchFamily="34" charset="0"/>
                        </a:rPr>
                        <a:t>$986,283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$986,283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5897695"/>
                  </a:ext>
                </a:extLst>
              </a:tr>
              <a:tr h="370840">
                <a:tc gridSpan="4">
                  <a:txBody>
                    <a:bodyPr/>
                    <a:lstStyle/>
                    <a:p>
                      <a:pPr algn="r"/>
                      <a:r>
                        <a:rPr lang="en-US" sz="1100" b="1">
                          <a:solidFill>
                            <a:schemeClr val="tx1"/>
                          </a:solidFill>
                          <a:latin typeface="Arial" panose="020B0604020202020204" pitchFamily="34" charset="0"/>
                          <a:cs typeface="Arial" panose="020B0604020202020204" pitchFamily="34" charset="0"/>
                        </a:rPr>
                        <a:t>ROUGH ORDER MAGNITUDE 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8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100">
                          <a:solidFill>
                            <a:schemeClr val="tx1"/>
                          </a:solidFill>
                          <a:latin typeface="Arial" panose="020B0604020202020204" pitchFamily="34" charset="0"/>
                          <a:cs typeface="Arial" panose="020B0604020202020204" pitchFamily="34" charset="0"/>
                        </a:rPr>
                        <a:t>$2,732,448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$2,732,448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9693299"/>
                  </a:ext>
                </a:extLst>
              </a:tr>
              <a:tr h="370840">
                <a:tc gridSpan="5">
                  <a:txBody>
                    <a:bodyPr/>
                    <a:lstStyle/>
                    <a:p>
                      <a:pPr algn="r"/>
                      <a:r>
                        <a:rPr lang="en-US" sz="1600">
                          <a:solidFill>
                            <a:schemeClr val="bg1"/>
                          </a:solidFill>
                          <a:latin typeface="Arial" panose="020B0604020202020204" pitchFamily="34" charset="0"/>
                          <a:cs typeface="Arial" panose="020B0604020202020204" pitchFamily="34" charset="0"/>
                        </a:rPr>
                        <a:t>Post EEM Implementation EUI: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pPr algn="r"/>
                      <a:r>
                        <a:rPr lang="en-US" sz="1600">
                          <a:solidFill>
                            <a:schemeClr val="bg1"/>
                          </a:solidFill>
                          <a:latin typeface="Arial" panose="020B0604020202020204" pitchFamily="34" charset="0"/>
                          <a:cs typeface="Arial" panose="020B0604020202020204" pitchFamily="34" charset="0"/>
                        </a:rPr>
                        <a:t>Post EEM Implementation EUI: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endParaRPr lang="en-US" sz="18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pPr algn="r"/>
                      <a:endParaRPr lang="en-US" sz="16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a:solidFill>
                            <a:schemeClr val="bg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a:solidFill>
                            <a:schemeClr val="bg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625958140"/>
                  </a:ext>
                </a:extLst>
              </a:tr>
              <a:tr h="370840">
                <a:tc>
                  <a:txBody>
                    <a:bodyPr/>
                    <a:lstStyle/>
                    <a:p>
                      <a:endParaRPr lang="en-US" sz="16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r"/>
                      <a:r>
                        <a:rPr lang="en-US" sz="1400">
                          <a:solidFill>
                            <a:schemeClr val="bg1"/>
                          </a:solidFill>
                          <a:latin typeface="Arial" panose="020B0604020202020204" pitchFamily="34" charset="0"/>
                          <a:cs typeface="Arial" panose="020B0604020202020204" pitchFamily="34" charset="0"/>
                        </a:rPr>
                        <a:t>Target EUI: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1230"/>
                    </a:solidFill>
                  </a:tcPr>
                </a:tc>
                <a:tc hMerge="1">
                  <a:txBody>
                    <a:bodyPr/>
                    <a:lstStyle/>
                    <a:p>
                      <a:endParaRPr lang="en-US"/>
                    </a:p>
                  </a:txBody>
                  <a:tcPr/>
                </a:tc>
                <a:tc hMerge="1">
                  <a:txBody>
                    <a:bodyPr/>
                    <a:lstStyle/>
                    <a:p>
                      <a:endParaRPr lang="en-US" sz="18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1230"/>
                    </a:solidFill>
                  </a:tcPr>
                </a:tc>
                <a:tc>
                  <a:txBody>
                    <a:bodyPr/>
                    <a:lstStyle/>
                    <a:p>
                      <a:pPr algn="ctr"/>
                      <a:r>
                        <a:rPr lang="en-US" sz="1600">
                          <a:solidFill>
                            <a:schemeClr val="bg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1230"/>
                    </a:solidFill>
                  </a:tcPr>
                </a:tc>
                <a:extLst>
                  <a:ext uri="{0D108BD9-81ED-4DB2-BD59-A6C34878D82A}">
                    <a16:rowId xmlns:a16="http://schemas.microsoft.com/office/drawing/2014/main" val="85968299"/>
                  </a:ext>
                </a:extLst>
              </a:tr>
            </a:tbl>
          </a:graphicData>
        </a:graphic>
      </p:graphicFrame>
    </p:spTree>
    <p:extLst>
      <p:ext uri="{BB962C8B-B14F-4D97-AF65-F5344CB8AC3E}">
        <p14:creationId xmlns:p14="http://schemas.microsoft.com/office/powerpoint/2010/main" val="3570466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BB2B9DC6-DD2F-42C9-B12B-CE9D4B6C26C3}"/>
              </a:ext>
            </a:extLst>
          </p:cNvPr>
          <p:cNvPicPr>
            <a:picLocks noChangeAspect="1"/>
          </p:cNvPicPr>
          <p:nvPr/>
        </p:nvPicPr>
        <p:blipFill>
          <a:blip r:embed="rId3"/>
          <a:stretch>
            <a:fillRect/>
          </a:stretch>
        </p:blipFill>
        <p:spPr>
          <a:xfrm>
            <a:off x="489528" y="313231"/>
            <a:ext cx="7973584" cy="1056134"/>
          </a:xfrm>
          <a:prstGeom prst="rect">
            <a:avLst/>
          </a:prstGeom>
        </p:spPr>
      </p:pic>
      <p:sp>
        <p:nvSpPr>
          <p:cNvPr id="6" name="TextBox 5">
            <a:extLst>
              <a:ext uri="{FF2B5EF4-FFF2-40B4-BE49-F238E27FC236}">
                <a16:creationId xmlns:a16="http://schemas.microsoft.com/office/drawing/2014/main" id="{542F3FB8-81A5-4B4D-A9DF-D06151A932D9}"/>
              </a:ext>
            </a:extLst>
          </p:cNvPr>
          <p:cNvSpPr txBox="1"/>
          <p:nvPr/>
        </p:nvSpPr>
        <p:spPr>
          <a:xfrm>
            <a:off x="753050" y="1806343"/>
            <a:ext cx="4548624" cy="152349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Scenario 1: Capital Improvement Plan</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EUI &gt; 10% of Target EUI.</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Schedule, fund and implement improvements over 3 years.</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Allow a minimum of 6 months to tune building systems prior to commencing 12-month performance period. </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Submit paperwork to Commerce prior to mandatory compliance date. </a:t>
            </a:r>
          </a:p>
        </p:txBody>
      </p:sp>
      <p:sp>
        <p:nvSpPr>
          <p:cNvPr id="7" name="TextBox 6">
            <a:extLst>
              <a:ext uri="{FF2B5EF4-FFF2-40B4-BE49-F238E27FC236}">
                <a16:creationId xmlns:a16="http://schemas.microsoft.com/office/drawing/2014/main" id="{33679A7A-618B-4BDE-8660-6BA8E9BF03CA}"/>
              </a:ext>
            </a:extLst>
          </p:cNvPr>
          <p:cNvSpPr txBox="1"/>
          <p:nvPr/>
        </p:nvSpPr>
        <p:spPr>
          <a:xfrm>
            <a:off x="6168303" y="1806343"/>
            <a:ext cx="4904508" cy="152349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Scenario 2:  Operating Budget Plan</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EUI &lt; 10% of Target EUI.</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Implement smart building analytics to identify and prioritize implementation of improvements.</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Continuously measure impacts of efforts to achieve Target EUI.</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Submit paperwork to Commerce prior to mandatory compliance date.</a:t>
            </a:r>
          </a:p>
        </p:txBody>
      </p:sp>
      <p:pic>
        <p:nvPicPr>
          <p:cNvPr id="3" name="Picture 2">
            <a:extLst>
              <a:ext uri="{FF2B5EF4-FFF2-40B4-BE49-F238E27FC236}">
                <a16:creationId xmlns:a16="http://schemas.microsoft.com/office/drawing/2014/main" id="{EB123601-EB31-4FA8-A00A-AE79DC7A7222}"/>
              </a:ext>
            </a:extLst>
          </p:cNvPr>
          <p:cNvPicPr>
            <a:picLocks noChangeAspect="1"/>
          </p:cNvPicPr>
          <p:nvPr/>
        </p:nvPicPr>
        <p:blipFill>
          <a:blip r:embed="rId4"/>
          <a:stretch>
            <a:fillRect/>
          </a:stretch>
        </p:blipFill>
        <p:spPr>
          <a:xfrm>
            <a:off x="829395" y="3429000"/>
            <a:ext cx="4915623" cy="3085720"/>
          </a:xfrm>
          <a:prstGeom prst="rect">
            <a:avLst/>
          </a:prstGeom>
        </p:spPr>
      </p:pic>
      <p:pic>
        <p:nvPicPr>
          <p:cNvPr id="8" name="Picture 7">
            <a:extLst>
              <a:ext uri="{FF2B5EF4-FFF2-40B4-BE49-F238E27FC236}">
                <a16:creationId xmlns:a16="http://schemas.microsoft.com/office/drawing/2014/main" id="{2072AA44-BBA4-4D5F-A06C-31462C2477A6}"/>
              </a:ext>
            </a:extLst>
          </p:cNvPr>
          <p:cNvPicPr>
            <a:picLocks noChangeAspect="1"/>
          </p:cNvPicPr>
          <p:nvPr/>
        </p:nvPicPr>
        <p:blipFill>
          <a:blip r:embed="rId5"/>
          <a:stretch>
            <a:fillRect/>
          </a:stretch>
        </p:blipFill>
        <p:spPr>
          <a:xfrm>
            <a:off x="6168303" y="3429000"/>
            <a:ext cx="5323611" cy="2132558"/>
          </a:xfrm>
          <a:prstGeom prst="rect">
            <a:avLst/>
          </a:prstGeom>
        </p:spPr>
      </p:pic>
    </p:spTree>
    <p:extLst>
      <p:ext uri="{BB962C8B-B14F-4D97-AF65-F5344CB8AC3E}">
        <p14:creationId xmlns:p14="http://schemas.microsoft.com/office/powerpoint/2010/main" val="894651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8C1172-C134-534F-8681-A3E39095E9EF}"/>
              </a:ext>
            </a:extLst>
          </p:cNvPr>
          <p:cNvPicPr>
            <a:picLocks noChangeAspect="1"/>
          </p:cNvPicPr>
          <p:nvPr/>
        </p:nvPicPr>
        <p:blipFill rotWithShape="1">
          <a:blip r:embed="rId3">
            <a:alphaModFix amt="10000"/>
          </a:blip>
          <a:srcRect l="35201" t="166" r="43857" b="7237"/>
          <a:stretch/>
        </p:blipFill>
        <p:spPr>
          <a:xfrm>
            <a:off x="9634574" y="0"/>
            <a:ext cx="2557426" cy="6360825"/>
          </a:xfrm>
          <a:prstGeom prst="rect">
            <a:avLst/>
          </a:prstGeom>
        </p:spPr>
      </p:pic>
      <p:sp>
        <p:nvSpPr>
          <p:cNvPr id="8" name="TextBox 7">
            <a:extLst>
              <a:ext uri="{FF2B5EF4-FFF2-40B4-BE49-F238E27FC236}">
                <a16:creationId xmlns:a16="http://schemas.microsoft.com/office/drawing/2014/main" id="{D572357C-ED45-CF4A-BDE1-3AC88FF4CEB6}"/>
              </a:ext>
            </a:extLst>
          </p:cNvPr>
          <p:cNvSpPr txBox="1"/>
          <p:nvPr/>
        </p:nvSpPr>
        <p:spPr>
          <a:xfrm rot="16200000">
            <a:off x="-1590682" y="2588470"/>
            <a:ext cx="5039042" cy="861774"/>
          </a:xfrm>
          <a:prstGeom prst="rect">
            <a:avLst/>
          </a:prstGeom>
          <a:noFill/>
        </p:spPr>
        <p:txBody>
          <a:bodyPr wrap="square" rtlCol="0">
            <a:spAutoFit/>
          </a:bodyPr>
          <a:lstStyle/>
          <a:p>
            <a:pPr>
              <a:spcAft>
                <a:spcPts val="1000"/>
              </a:spcAft>
            </a:pPr>
            <a:r>
              <a:rPr lang="en-US" sz="5000" b="1">
                <a:solidFill>
                  <a:schemeClr val="bg1"/>
                </a:solidFill>
                <a:latin typeface="Arial" panose="020B0604020202020204" pitchFamily="34" charset="0"/>
                <a:cs typeface="Arial" panose="020B0604020202020204" pitchFamily="34" charset="0"/>
              </a:rPr>
              <a:t>DASHBOARDS</a:t>
            </a:r>
            <a:endParaRPr lang="en-US" sz="5000">
              <a:solidFill>
                <a:schemeClr val="bg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3D897237-EFAE-1748-ADF9-A15253687437}"/>
              </a:ext>
            </a:extLst>
          </p:cNvPr>
          <p:cNvGrpSpPr/>
          <p:nvPr/>
        </p:nvGrpSpPr>
        <p:grpSpPr>
          <a:xfrm>
            <a:off x="738475" y="2273262"/>
            <a:ext cx="3808502" cy="2515033"/>
            <a:chOff x="5102385" y="1918673"/>
            <a:chExt cx="3808502" cy="2515033"/>
          </a:xfrm>
        </p:grpSpPr>
        <p:grpSp>
          <p:nvGrpSpPr>
            <p:cNvPr id="13" name="Group 12">
              <a:extLst>
                <a:ext uri="{FF2B5EF4-FFF2-40B4-BE49-F238E27FC236}">
                  <a16:creationId xmlns:a16="http://schemas.microsoft.com/office/drawing/2014/main" id="{11FCD0DE-5F04-E94B-8910-5DEF8C176FC3}"/>
                </a:ext>
              </a:extLst>
            </p:cNvPr>
            <p:cNvGrpSpPr/>
            <p:nvPr/>
          </p:nvGrpSpPr>
          <p:grpSpPr>
            <a:xfrm>
              <a:off x="5175610" y="1946053"/>
              <a:ext cx="3735277" cy="2487653"/>
              <a:chOff x="6295374" y="2611023"/>
              <a:chExt cx="4482332" cy="2985183"/>
            </a:xfrm>
          </p:grpSpPr>
          <p:sp>
            <p:nvSpPr>
              <p:cNvPr id="18" name="Rectangle: Rounded Corners 70">
                <a:extLst>
                  <a:ext uri="{FF2B5EF4-FFF2-40B4-BE49-F238E27FC236}">
                    <a16:creationId xmlns:a16="http://schemas.microsoft.com/office/drawing/2014/main" id="{D8240DC9-9FF0-5B43-9468-7C736029F585}"/>
                  </a:ext>
                </a:extLst>
              </p:cNvPr>
              <p:cNvSpPr/>
              <p:nvPr/>
            </p:nvSpPr>
            <p:spPr>
              <a:xfrm>
                <a:off x="8412545" y="4954414"/>
                <a:ext cx="274320" cy="57472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Rounded Corners 71">
                <a:extLst>
                  <a:ext uri="{FF2B5EF4-FFF2-40B4-BE49-F238E27FC236}">
                    <a16:creationId xmlns:a16="http://schemas.microsoft.com/office/drawing/2014/main" id="{93F2AFD5-8A49-6444-9C7B-8CEFCECA4D94}"/>
                  </a:ext>
                </a:extLst>
              </p:cNvPr>
              <p:cNvSpPr/>
              <p:nvPr/>
            </p:nvSpPr>
            <p:spPr>
              <a:xfrm rot="5400000">
                <a:off x="8484811" y="5047566"/>
                <a:ext cx="182880"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20" name="Group 19">
                <a:extLst>
                  <a:ext uri="{FF2B5EF4-FFF2-40B4-BE49-F238E27FC236}">
                    <a16:creationId xmlns:a16="http://schemas.microsoft.com/office/drawing/2014/main" id="{3691BAFE-E8A6-6A43-9DD6-9CFA7B6FA570}"/>
                  </a:ext>
                </a:extLst>
              </p:cNvPr>
              <p:cNvGrpSpPr/>
              <p:nvPr/>
            </p:nvGrpSpPr>
            <p:grpSpPr>
              <a:xfrm>
                <a:off x="6295374" y="2611023"/>
                <a:ext cx="4482332" cy="2506446"/>
                <a:chOff x="8950009" y="2650961"/>
                <a:chExt cx="4474513" cy="2502074"/>
              </a:xfrm>
            </p:grpSpPr>
            <p:pic>
              <p:nvPicPr>
                <p:cNvPr id="21" name="Picture 20">
                  <a:hlinkClick r:id="rId4"/>
                  <a:extLst>
                    <a:ext uri="{FF2B5EF4-FFF2-40B4-BE49-F238E27FC236}">
                      <a16:creationId xmlns:a16="http://schemas.microsoft.com/office/drawing/2014/main" id="{20C4A8B0-B8FD-A441-8EF5-00AA217FBD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50009" y="2650961"/>
                  <a:ext cx="4474513" cy="2502074"/>
                </a:xfrm>
                <a:prstGeom prst="rect">
                  <a:avLst/>
                </a:prstGeom>
                <a:ln w="120650">
                  <a:solidFill>
                    <a:schemeClr val="tx1"/>
                  </a:solidFill>
                </a:ln>
              </p:spPr>
            </p:pic>
            <p:sp>
              <p:nvSpPr>
                <p:cNvPr id="22" name="Rectangle 21">
                  <a:extLst>
                    <a:ext uri="{FF2B5EF4-FFF2-40B4-BE49-F238E27FC236}">
                      <a16:creationId xmlns:a16="http://schemas.microsoft.com/office/drawing/2014/main" id="{84F4B035-57EE-1949-96C9-7267A4EA5468}"/>
                    </a:ext>
                  </a:extLst>
                </p:cNvPr>
                <p:cNvSpPr/>
                <p:nvPr/>
              </p:nvSpPr>
              <p:spPr>
                <a:xfrm>
                  <a:off x="10744200" y="2667000"/>
                  <a:ext cx="1135991" cy="197773"/>
                </a:xfrm>
                <a:prstGeom prst="rect">
                  <a:avLst/>
                </a:prstGeom>
                <a:solidFill>
                  <a:srgbClr val="C7E8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grpSp>
          <p:nvGrpSpPr>
            <p:cNvPr id="14" name="Group 13">
              <a:extLst>
                <a:ext uri="{FF2B5EF4-FFF2-40B4-BE49-F238E27FC236}">
                  <a16:creationId xmlns:a16="http://schemas.microsoft.com/office/drawing/2014/main" id="{569B576C-0F64-5847-9E77-784345D30EC3}"/>
                </a:ext>
              </a:extLst>
            </p:cNvPr>
            <p:cNvGrpSpPr/>
            <p:nvPr/>
          </p:nvGrpSpPr>
          <p:grpSpPr>
            <a:xfrm>
              <a:off x="5102385" y="1918673"/>
              <a:ext cx="1272646" cy="261610"/>
              <a:chOff x="5102385" y="2095135"/>
              <a:chExt cx="1272646" cy="261610"/>
            </a:xfrm>
          </p:grpSpPr>
          <p:sp>
            <p:nvSpPr>
              <p:cNvPr id="16" name="Rectangle 15">
                <a:extLst>
                  <a:ext uri="{FF2B5EF4-FFF2-40B4-BE49-F238E27FC236}">
                    <a16:creationId xmlns:a16="http://schemas.microsoft.com/office/drawing/2014/main" id="{805ACB40-0AF0-9540-BBD6-592E957E293A}"/>
                  </a:ext>
                </a:extLst>
              </p:cNvPr>
              <p:cNvSpPr/>
              <p:nvPr/>
            </p:nvSpPr>
            <p:spPr>
              <a:xfrm>
                <a:off x="5174649" y="2145278"/>
                <a:ext cx="1125186" cy="178488"/>
              </a:xfrm>
              <a:prstGeom prst="rect">
                <a:avLst/>
              </a:prstGeom>
              <a:solidFill>
                <a:srgbClr val="C7E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841403E-29B2-C844-95F9-5F431B1998C3}"/>
                  </a:ext>
                </a:extLst>
              </p:cNvPr>
              <p:cNvSpPr txBox="1"/>
              <p:nvPr/>
            </p:nvSpPr>
            <p:spPr>
              <a:xfrm>
                <a:off x="5102385" y="2095135"/>
                <a:ext cx="1272646" cy="261610"/>
              </a:xfrm>
              <a:prstGeom prst="rect">
                <a:avLst/>
              </a:prstGeom>
              <a:noFill/>
            </p:spPr>
            <p:txBody>
              <a:bodyPr wrap="square">
                <a:spAutoFit/>
              </a:bodyPr>
              <a:lstStyle/>
              <a:p>
                <a:r>
                  <a:rPr lang="en-US" sz="1100" b="1">
                    <a:solidFill>
                      <a:srgbClr val="636364"/>
                    </a:solidFill>
                    <a:cs typeface="Arial" panose="020B0604020202020204" pitchFamily="34" charset="0"/>
                  </a:rPr>
                  <a:t>Utility Report Card</a:t>
                </a:r>
              </a:p>
            </p:txBody>
          </p:sp>
        </p:grpSp>
      </p:grpSp>
      <p:grpSp>
        <p:nvGrpSpPr>
          <p:cNvPr id="23" name="Group 22">
            <a:extLst>
              <a:ext uri="{FF2B5EF4-FFF2-40B4-BE49-F238E27FC236}">
                <a16:creationId xmlns:a16="http://schemas.microsoft.com/office/drawing/2014/main" id="{BF2D0286-AD7F-5B40-A2C1-A94DE2DBFD9E}"/>
              </a:ext>
            </a:extLst>
          </p:cNvPr>
          <p:cNvGrpSpPr/>
          <p:nvPr/>
        </p:nvGrpSpPr>
        <p:grpSpPr>
          <a:xfrm>
            <a:off x="5722795" y="2077881"/>
            <a:ext cx="3728053" cy="2499150"/>
            <a:chOff x="658827" y="1927442"/>
            <a:chExt cx="3728053" cy="2499150"/>
          </a:xfrm>
        </p:grpSpPr>
        <p:sp>
          <p:nvSpPr>
            <p:cNvPr id="24" name="Rectangle: Rounded Corners 41">
              <a:extLst>
                <a:ext uri="{FF2B5EF4-FFF2-40B4-BE49-F238E27FC236}">
                  <a16:creationId xmlns:a16="http://schemas.microsoft.com/office/drawing/2014/main" id="{E9B74689-463A-AE43-98D5-BE5CE1219159}"/>
                </a:ext>
              </a:extLst>
            </p:cNvPr>
            <p:cNvSpPr/>
            <p:nvPr/>
          </p:nvSpPr>
          <p:spPr>
            <a:xfrm>
              <a:off x="2265529" y="3891765"/>
              <a:ext cx="228600" cy="47893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25" name="Group 24">
              <a:extLst>
                <a:ext uri="{FF2B5EF4-FFF2-40B4-BE49-F238E27FC236}">
                  <a16:creationId xmlns:a16="http://schemas.microsoft.com/office/drawing/2014/main" id="{1CB98851-02F0-6E4E-BD89-2EF6DE0F3865}"/>
                </a:ext>
              </a:extLst>
            </p:cNvPr>
            <p:cNvGrpSpPr/>
            <p:nvPr/>
          </p:nvGrpSpPr>
          <p:grpSpPr>
            <a:xfrm>
              <a:off x="658827" y="1927442"/>
              <a:ext cx="3728053" cy="2097743"/>
              <a:chOff x="719834" y="1937015"/>
              <a:chExt cx="3728053" cy="2097743"/>
            </a:xfrm>
          </p:grpSpPr>
          <p:pic>
            <p:nvPicPr>
              <p:cNvPr id="27" name="Picture 26">
                <a:extLst>
                  <a:ext uri="{FF2B5EF4-FFF2-40B4-BE49-F238E27FC236}">
                    <a16:creationId xmlns:a16="http://schemas.microsoft.com/office/drawing/2014/main" id="{DB12B7CF-0E3C-B741-B1B9-0E4E17FD792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7225" y="1941885"/>
                <a:ext cx="3720662" cy="2092873"/>
              </a:xfrm>
              <a:prstGeom prst="rect">
                <a:avLst/>
              </a:prstGeom>
              <a:ln w="120650">
                <a:solidFill>
                  <a:schemeClr val="tx1"/>
                </a:solidFill>
              </a:ln>
            </p:spPr>
          </p:pic>
          <p:grpSp>
            <p:nvGrpSpPr>
              <p:cNvPr id="28" name="Group 27">
                <a:extLst>
                  <a:ext uri="{FF2B5EF4-FFF2-40B4-BE49-F238E27FC236}">
                    <a16:creationId xmlns:a16="http://schemas.microsoft.com/office/drawing/2014/main" id="{0FB82956-7D3E-C644-8D99-AE32DDCE333D}"/>
                  </a:ext>
                </a:extLst>
              </p:cNvPr>
              <p:cNvGrpSpPr/>
              <p:nvPr/>
            </p:nvGrpSpPr>
            <p:grpSpPr>
              <a:xfrm>
                <a:off x="719834" y="1937015"/>
                <a:ext cx="3725511" cy="2097198"/>
                <a:chOff x="459564" y="2475966"/>
                <a:chExt cx="3725511" cy="2097198"/>
              </a:xfrm>
            </p:grpSpPr>
            <p:grpSp>
              <p:nvGrpSpPr>
                <p:cNvPr id="29" name="Group 28">
                  <a:extLst>
                    <a:ext uri="{FF2B5EF4-FFF2-40B4-BE49-F238E27FC236}">
                      <a16:creationId xmlns:a16="http://schemas.microsoft.com/office/drawing/2014/main" id="{0493D09D-C703-BC4B-A557-0914FEFF46FE}"/>
                    </a:ext>
                  </a:extLst>
                </p:cNvPr>
                <p:cNvGrpSpPr/>
                <p:nvPr/>
              </p:nvGrpSpPr>
              <p:grpSpPr>
                <a:xfrm>
                  <a:off x="2129169" y="3893451"/>
                  <a:ext cx="762000" cy="534827"/>
                  <a:chOff x="2416174" y="5029574"/>
                  <a:chExt cx="914400" cy="641792"/>
                </a:xfrm>
              </p:grpSpPr>
              <p:sp>
                <p:nvSpPr>
                  <p:cNvPr id="32" name="Rectangle: Rounded Corners 67">
                    <a:extLst>
                      <a:ext uri="{FF2B5EF4-FFF2-40B4-BE49-F238E27FC236}">
                        <a16:creationId xmlns:a16="http://schemas.microsoft.com/office/drawing/2014/main" id="{AD5A0F4B-F20C-FC4D-BE50-1FA86B4567E2}"/>
                      </a:ext>
                    </a:extLst>
                  </p:cNvPr>
                  <p:cNvSpPr/>
                  <p:nvPr/>
                </p:nvSpPr>
                <p:spPr>
                  <a:xfrm>
                    <a:off x="2736214" y="5029574"/>
                    <a:ext cx="274320" cy="57472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Rounded Corners 68">
                    <a:extLst>
                      <a:ext uri="{FF2B5EF4-FFF2-40B4-BE49-F238E27FC236}">
                        <a16:creationId xmlns:a16="http://schemas.microsoft.com/office/drawing/2014/main" id="{F3914BC2-140D-F148-B7D1-5E1D22A0BF79}"/>
                      </a:ext>
                    </a:extLst>
                  </p:cNvPr>
                  <p:cNvSpPr/>
                  <p:nvPr/>
                </p:nvSpPr>
                <p:spPr>
                  <a:xfrm rot="5400000">
                    <a:off x="2781934" y="5122726"/>
                    <a:ext cx="182880"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30" name="Picture 29">
                  <a:hlinkClick r:id="rId7"/>
                  <a:extLst>
                    <a:ext uri="{FF2B5EF4-FFF2-40B4-BE49-F238E27FC236}">
                      <a16:creationId xmlns:a16="http://schemas.microsoft.com/office/drawing/2014/main" id="{0745F7A8-858E-8040-A9B0-2CD365B7BDDD}"/>
                    </a:ext>
                  </a:extLst>
                </p:cNvPr>
                <p:cNvPicPr>
                  <a:picLocks noChangeAspect="1"/>
                </p:cNvPicPr>
                <p:nvPr/>
              </p:nvPicPr>
              <p:blipFill>
                <a:blip r:embed="rId8"/>
                <a:stretch>
                  <a:fillRect/>
                </a:stretch>
              </p:blipFill>
              <p:spPr>
                <a:xfrm>
                  <a:off x="459564" y="2475966"/>
                  <a:ext cx="3725511" cy="2097198"/>
                </a:xfrm>
                <a:prstGeom prst="rect">
                  <a:avLst/>
                </a:prstGeom>
              </p:spPr>
            </p:pic>
            <p:sp>
              <p:nvSpPr>
                <p:cNvPr id="31" name="Rectangle 30">
                  <a:extLst>
                    <a:ext uri="{FF2B5EF4-FFF2-40B4-BE49-F238E27FC236}">
                      <a16:creationId xmlns:a16="http://schemas.microsoft.com/office/drawing/2014/main" id="{A440A747-B923-CE43-B9E9-C3E884A0767E}"/>
                    </a:ext>
                  </a:extLst>
                </p:cNvPr>
                <p:cNvSpPr/>
                <p:nvPr/>
              </p:nvSpPr>
              <p:spPr>
                <a:xfrm>
                  <a:off x="2113399" y="2490088"/>
                  <a:ext cx="948314" cy="165099"/>
                </a:xfrm>
                <a:prstGeom prst="rect">
                  <a:avLst/>
                </a:prstGeom>
                <a:solidFill>
                  <a:srgbClr val="C7E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sp>
          <p:nvSpPr>
            <p:cNvPr id="26" name="Rectangle: Rounded Corners 42">
              <a:extLst>
                <a:ext uri="{FF2B5EF4-FFF2-40B4-BE49-F238E27FC236}">
                  <a16:creationId xmlns:a16="http://schemas.microsoft.com/office/drawing/2014/main" id="{046CA7EA-0FF8-954D-9CFE-AF13CBD31F49}"/>
                </a:ext>
              </a:extLst>
            </p:cNvPr>
            <p:cNvSpPr/>
            <p:nvPr/>
          </p:nvSpPr>
          <p:spPr>
            <a:xfrm rot="5400000">
              <a:off x="2303629" y="3969392"/>
              <a:ext cx="152400" cy="76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34" name="Group 33">
            <a:extLst>
              <a:ext uri="{FF2B5EF4-FFF2-40B4-BE49-F238E27FC236}">
                <a16:creationId xmlns:a16="http://schemas.microsoft.com/office/drawing/2014/main" id="{C633D8B9-1E95-7A47-9104-6FB5F0B87B77}"/>
              </a:ext>
            </a:extLst>
          </p:cNvPr>
          <p:cNvGrpSpPr/>
          <p:nvPr/>
        </p:nvGrpSpPr>
        <p:grpSpPr>
          <a:xfrm>
            <a:off x="2972534" y="3537277"/>
            <a:ext cx="5359529" cy="2597895"/>
            <a:chOff x="2460317" y="3667435"/>
            <a:chExt cx="4625476" cy="2107811"/>
          </a:xfrm>
        </p:grpSpPr>
        <p:grpSp>
          <p:nvGrpSpPr>
            <p:cNvPr id="35" name="Group 34">
              <a:extLst>
                <a:ext uri="{FF2B5EF4-FFF2-40B4-BE49-F238E27FC236}">
                  <a16:creationId xmlns:a16="http://schemas.microsoft.com/office/drawing/2014/main" id="{F961755F-EC94-1042-8E4B-0D3F5CAE0ADC}"/>
                </a:ext>
              </a:extLst>
            </p:cNvPr>
            <p:cNvGrpSpPr/>
            <p:nvPr/>
          </p:nvGrpSpPr>
          <p:grpSpPr>
            <a:xfrm>
              <a:off x="2460317" y="3667435"/>
              <a:ext cx="4625476" cy="2107811"/>
              <a:chOff x="4619047" y="5758958"/>
              <a:chExt cx="5540886" cy="2524960"/>
            </a:xfrm>
          </p:grpSpPr>
          <p:sp>
            <p:nvSpPr>
              <p:cNvPr id="37" name="Rectangle 36">
                <a:extLst>
                  <a:ext uri="{FF2B5EF4-FFF2-40B4-BE49-F238E27FC236}">
                    <a16:creationId xmlns:a16="http://schemas.microsoft.com/office/drawing/2014/main" id="{F93391FB-B61A-BC4C-86B8-87989940416F}"/>
                  </a:ext>
                </a:extLst>
              </p:cNvPr>
              <p:cNvSpPr/>
              <p:nvPr/>
            </p:nvSpPr>
            <p:spPr>
              <a:xfrm>
                <a:off x="7086601" y="6091284"/>
                <a:ext cx="902473" cy="157119"/>
              </a:xfrm>
              <a:prstGeom prst="rect">
                <a:avLst/>
              </a:prstGeom>
              <a:solidFill>
                <a:srgbClr val="C7E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38" name="Picture 6" descr="iphone 7 mockup">
                <a:extLst>
                  <a:ext uri="{FF2B5EF4-FFF2-40B4-BE49-F238E27FC236}">
                    <a16:creationId xmlns:a16="http://schemas.microsoft.com/office/drawing/2014/main" id="{42C339BE-E2B0-AC49-A388-5642D164543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406" r="27025"/>
              <a:stretch/>
            </p:blipFill>
            <p:spPr bwMode="auto">
              <a:xfrm rot="16200000">
                <a:off x="6127010" y="4250995"/>
                <a:ext cx="2524960" cy="5540886"/>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35">
              <a:hlinkClick r:id="rId10"/>
              <a:extLst>
                <a:ext uri="{FF2B5EF4-FFF2-40B4-BE49-F238E27FC236}">
                  <a16:creationId xmlns:a16="http://schemas.microsoft.com/office/drawing/2014/main" id="{F6896BDC-B8A0-5A4B-8ECA-D6BF4839CB27}"/>
                </a:ext>
              </a:extLst>
            </p:cNvPr>
            <p:cNvPicPr>
              <a:picLocks noChangeAspect="1"/>
            </p:cNvPicPr>
            <p:nvPr/>
          </p:nvPicPr>
          <p:blipFill>
            <a:blip r:embed="rId11"/>
            <a:stretch>
              <a:fillRect/>
            </a:stretch>
          </p:blipFill>
          <p:spPr>
            <a:xfrm>
              <a:off x="3245363" y="3877104"/>
              <a:ext cx="3003649" cy="1720558"/>
            </a:xfrm>
            <a:prstGeom prst="rect">
              <a:avLst/>
            </a:prstGeom>
          </p:spPr>
        </p:pic>
      </p:grpSp>
      <p:pic>
        <p:nvPicPr>
          <p:cNvPr id="39" name="Picture 38">
            <a:extLst>
              <a:ext uri="{FF2B5EF4-FFF2-40B4-BE49-F238E27FC236}">
                <a16:creationId xmlns:a16="http://schemas.microsoft.com/office/drawing/2014/main" id="{6B892007-7F07-A54C-AA4E-3E4B84E4C2D2}"/>
              </a:ext>
            </a:extLst>
          </p:cNvPr>
          <p:cNvPicPr>
            <a:picLocks noChangeAspect="1"/>
          </p:cNvPicPr>
          <p:nvPr/>
        </p:nvPicPr>
        <p:blipFill>
          <a:blip r:embed="rId12"/>
          <a:stretch>
            <a:fillRect/>
          </a:stretch>
        </p:blipFill>
        <p:spPr>
          <a:xfrm>
            <a:off x="0" y="6400800"/>
            <a:ext cx="12192000" cy="457200"/>
          </a:xfrm>
          <a:prstGeom prst="rect">
            <a:avLst/>
          </a:prstGeom>
        </p:spPr>
      </p:pic>
      <p:pic>
        <p:nvPicPr>
          <p:cNvPr id="40" name="Picture 39" descr="Text&#10;&#10;Description automatically generated">
            <a:extLst>
              <a:ext uri="{FF2B5EF4-FFF2-40B4-BE49-F238E27FC236}">
                <a16:creationId xmlns:a16="http://schemas.microsoft.com/office/drawing/2014/main" id="{A476507D-6EFB-459E-A5EC-CBC6CFAF0B24}"/>
              </a:ext>
            </a:extLst>
          </p:cNvPr>
          <p:cNvPicPr>
            <a:picLocks noChangeAspect="1"/>
          </p:cNvPicPr>
          <p:nvPr/>
        </p:nvPicPr>
        <p:blipFill>
          <a:blip r:embed="rId13"/>
          <a:stretch>
            <a:fillRect/>
          </a:stretch>
        </p:blipFill>
        <p:spPr>
          <a:xfrm>
            <a:off x="318215" y="682367"/>
            <a:ext cx="6528829" cy="1056134"/>
          </a:xfrm>
          <a:prstGeom prst="rect">
            <a:avLst/>
          </a:prstGeom>
        </p:spPr>
      </p:pic>
    </p:spTree>
    <p:extLst>
      <p:ext uri="{BB962C8B-B14F-4D97-AF65-F5344CB8AC3E}">
        <p14:creationId xmlns:p14="http://schemas.microsoft.com/office/powerpoint/2010/main" val="23996392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829F82B-590D-44CD-AF8F-C6DFA799EEE6}"/>
              </a:ext>
            </a:extLst>
          </p:cNvPr>
          <p:cNvGrpSpPr/>
          <p:nvPr/>
        </p:nvGrpSpPr>
        <p:grpSpPr>
          <a:xfrm>
            <a:off x="0" y="-22710"/>
            <a:ext cx="12179300" cy="6865159"/>
            <a:chOff x="0" y="40566"/>
            <a:chExt cx="12179300" cy="6865159"/>
          </a:xfrm>
        </p:grpSpPr>
        <p:pic>
          <p:nvPicPr>
            <p:cNvPr id="12" name="Picture 11">
              <a:extLst>
                <a:ext uri="{FF2B5EF4-FFF2-40B4-BE49-F238E27FC236}">
                  <a16:creationId xmlns:a16="http://schemas.microsoft.com/office/drawing/2014/main" id="{0ACAED05-3519-44BF-B4B5-55014562C34B}"/>
                </a:ext>
              </a:extLst>
            </p:cNvPr>
            <p:cNvPicPr>
              <a:picLocks noChangeAspect="1"/>
            </p:cNvPicPr>
            <p:nvPr/>
          </p:nvPicPr>
          <p:blipFill>
            <a:blip r:embed="rId2"/>
            <a:stretch>
              <a:fillRect/>
            </a:stretch>
          </p:blipFill>
          <p:spPr>
            <a:xfrm>
              <a:off x="0" y="40566"/>
              <a:ext cx="12179300" cy="6865159"/>
            </a:xfrm>
            <a:prstGeom prst="rect">
              <a:avLst/>
            </a:prstGeom>
          </p:spPr>
        </p:pic>
        <p:sp>
          <p:nvSpPr>
            <p:cNvPr id="5" name="Rectangle 4">
              <a:extLst>
                <a:ext uri="{FF2B5EF4-FFF2-40B4-BE49-F238E27FC236}">
                  <a16:creationId xmlns:a16="http://schemas.microsoft.com/office/drawing/2014/main" id="{7303C319-27AF-4F5A-A49A-D7104D10FB7C}"/>
                </a:ext>
              </a:extLst>
            </p:cNvPr>
            <p:cNvSpPr/>
            <p:nvPr/>
          </p:nvSpPr>
          <p:spPr>
            <a:xfrm>
              <a:off x="4738255" y="5569527"/>
              <a:ext cx="7195127" cy="1016000"/>
            </a:xfrm>
            <a:prstGeom prst="rect">
              <a:avLst/>
            </a:prstGeom>
            <a:solidFill>
              <a:srgbClr val="0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CCD85CA-3631-4D95-B716-4F462C532B9B}"/>
              </a:ext>
            </a:extLst>
          </p:cNvPr>
          <p:cNvSpPr txBox="1"/>
          <p:nvPr/>
        </p:nvSpPr>
        <p:spPr>
          <a:xfrm>
            <a:off x="368818" y="3593842"/>
            <a:ext cx="1877437" cy="830997"/>
          </a:xfrm>
          <a:prstGeom prst="rect">
            <a:avLst/>
          </a:prstGeom>
          <a:noFill/>
        </p:spPr>
        <p:txBody>
          <a:bodyPr wrap="none" lIns="91440" tIns="45720" rIns="91440" bIns="45720" rtlCol="0" anchor="t">
            <a:spAutoFit/>
          </a:bodyPr>
          <a:lstStyle/>
          <a:p>
            <a:pPr>
              <a:tabLst>
                <a:tab pos="1371600" algn="l"/>
              </a:tabLst>
            </a:pPr>
            <a:r>
              <a:rPr lang="en-US" sz="2400" b="1">
                <a:ln w="0"/>
                <a:solidFill>
                  <a:schemeClr val="bg1">
                    <a:lumMod val="95000"/>
                  </a:schemeClr>
                </a:solidFill>
                <a:latin typeface="Arial"/>
                <a:cs typeface="Arial"/>
              </a:rPr>
              <a:t>Contact us:</a:t>
            </a:r>
            <a:endParaRPr lang="en-US" sz="2400">
              <a:ln w="0"/>
              <a:solidFill>
                <a:schemeClr val="bg1">
                  <a:lumMod val="95000"/>
                </a:schemeClr>
              </a:solidFill>
              <a:latin typeface="Arial"/>
              <a:cs typeface="Arial"/>
              <a:hlinkClick r:id="rId3">
                <a:extLst>
                  <a:ext uri="{A12FA001-AC4F-418D-AE19-62706E023703}">
                    <ahyp:hlinkClr xmlns:ahyp="http://schemas.microsoft.com/office/drawing/2018/hyperlinkcolor" val="tx"/>
                  </a:ext>
                </a:extLst>
              </a:hlinkClick>
            </a:endParaRPr>
          </a:p>
          <a:p>
            <a:pPr>
              <a:tabLst>
                <a:tab pos="1371600" algn="l"/>
              </a:tabLst>
            </a:pPr>
            <a:endParaRPr lang="en-US" sz="2400">
              <a:ln w="0"/>
              <a:solidFill>
                <a:schemeClr val="bg1">
                  <a:lumMod val="9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3446D041-E4C1-4DB1-86A5-22EF7879D41A}"/>
              </a:ext>
            </a:extLst>
          </p:cNvPr>
          <p:cNvPicPr>
            <a:picLocks noChangeAspect="1"/>
          </p:cNvPicPr>
          <p:nvPr/>
        </p:nvPicPr>
        <p:blipFill>
          <a:blip r:embed="rId4"/>
          <a:stretch>
            <a:fillRect/>
          </a:stretch>
        </p:blipFill>
        <p:spPr>
          <a:xfrm>
            <a:off x="9798755" y="2873516"/>
            <a:ext cx="2233611" cy="291446"/>
          </a:xfrm>
          <a:prstGeom prst="rect">
            <a:avLst/>
          </a:prstGeom>
        </p:spPr>
      </p:pic>
      <p:sp>
        <p:nvSpPr>
          <p:cNvPr id="10" name="TextBox 2">
            <a:extLst>
              <a:ext uri="{FF2B5EF4-FFF2-40B4-BE49-F238E27FC236}">
                <a16:creationId xmlns:a16="http://schemas.microsoft.com/office/drawing/2014/main" id="{F034C4DC-0803-4D7D-9C4F-0CA7A3EB9BC3}"/>
              </a:ext>
            </a:extLst>
          </p:cNvPr>
          <p:cNvSpPr txBox="1"/>
          <p:nvPr/>
        </p:nvSpPr>
        <p:spPr>
          <a:xfrm>
            <a:off x="4393510" y="5597064"/>
            <a:ext cx="2767030" cy="1107996"/>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Christian Barlow, </a:t>
            </a:r>
            <a:br>
              <a:rPr lang="en-US" sz="1600">
                <a:solidFill>
                  <a:schemeClr val="bg1"/>
                </a:solidFill>
                <a:latin typeface="Arial" panose="020B0604020202020204" pitchFamily="34" charset="0"/>
                <a:cs typeface="Arial" panose="020B0604020202020204" pitchFamily="34" charset="0"/>
              </a:rPr>
            </a:br>
            <a:r>
              <a:rPr lang="en-US" sz="1600">
                <a:solidFill>
                  <a:schemeClr val="bg1"/>
                </a:solidFill>
                <a:latin typeface="Arial" panose="020B0604020202020204" pitchFamily="34" charset="0"/>
                <a:cs typeface="Arial" panose="020B0604020202020204" pitchFamily="34" charset="0"/>
              </a:rPr>
              <a:t>Board Chairman</a:t>
            </a:r>
          </a:p>
          <a:p>
            <a:r>
              <a:rPr lang="en-US" sz="16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christian@iaq-cpr.com</a:t>
            </a:r>
            <a:endParaRPr lang="en-US" sz="1600" u="sng">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US" sz="1800">
                <a:solidFill>
                  <a:schemeClr val="bg1"/>
                </a:solidFill>
                <a:effectLst/>
                <a:latin typeface="Calibri" panose="020F0502020204030204" pitchFamily="34" charset="0"/>
                <a:ea typeface="Calibri" panose="020F0502020204030204" pitchFamily="34" charset="0"/>
              </a:rPr>
              <a:t>512-648-0371</a:t>
            </a:r>
            <a:endParaRPr lang="en-US" sz="1600">
              <a:solidFill>
                <a:schemeClr val="bg1"/>
              </a:solidFill>
              <a:latin typeface="Arial" panose="020B0604020202020204" pitchFamily="34" charset="0"/>
              <a:cs typeface="Arial" panose="020B0604020202020204" pitchFamily="34" charset="0"/>
            </a:endParaRPr>
          </a:p>
        </p:txBody>
      </p:sp>
      <p:sp>
        <p:nvSpPr>
          <p:cNvPr id="11" name="TextBox 19">
            <a:extLst>
              <a:ext uri="{FF2B5EF4-FFF2-40B4-BE49-F238E27FC236}">
                <a16:creationId xmlns:a16="http://schemas.microsoft.com/office/drawing/2014/main" id="{852398FB-CC30-4D75-9A44-8D27818BCBCD}"/>
              </a:ext>
            </a:extLst>
          </p:cNvPr>
          <p:cNvSpPr txBox="1"/>
          <p:nvPr/>
        </p:nvSpPr>
        <p:spPr>
          <a:xfrm>
            <a:off x="258618" y="5581604"/>
            <a:ext cx="3158477" cy="1107996"/>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Michael Coffey, </a:t>
            </a:r>
          </a:p>
          <a:p>
            <a:r>
              <a:rPr lang="en-US" sz="1600">
                <a:solidFill>
                  <a:schemeClr val="bg1"/>
                </a:solidFill>
                <a:latin typeface="Arial" panose="020B0604020202020204" pitchFamily="34" charset="0"/>
                <a:cs typeface="Arial" panose="020B0604020202020204" pitchFamily="34" charset="0"/>
              </a:rPr>
              <a:t>ESCO - Account Executive</a:t>
            </a:r>
          </a:p>
          <a:p>
            <a:r>
              <a:rPr lang="en-US" sz="16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Michael.coffey@macmiller.com</a:t>
            </a:r>
            <a:endParaRPr lang="en-US" sz="1600">
              <a:solidFill>
                <a:schemeClr val="bg1"/>
              </a:solidFill>
              <a:latin typeface="Arial" panose="020B0604020202020204" pitchFamily="34" charset="0"/>
              <a:cs typeface="Arial" panose="020B0604020202020204" pitchFamily="34" charset="0"/>
            </a:endParaRPr>
          </a:p>
          <a:p>
            <a:r>
              <a:rPr lang="en-US" sz="1600">
                <a:solidFill>
                  <a:schemeClr val="bg1"/>
                </a:solidFill>
                <a:latin typeface="Arial" panose="020B0604020202020204" pitchFamily="34" charset="0"/>
                <a:cs typeface="Arial" panose="020B0604020202020204" pitchFamily="34" charset="0"/>
              </a:rPr>
              <a:t>206-387-2022</a:t>
            </a:r>
          </a:p>
        </p:txBody>
      </p:sp>
      <p:sp>
        <p:nvSpPr>
          <p:cNvPr id="14" name="TextBox 26">
            <a:extLst>
              <a:ext uri="{FF2B5EF4-FFF2-40B4-BE49-F238E27FC236}">
                <a16:creationId xmlns:a16="http://schemas.microsoft.com/office/drawing/2014/main" id="{529200B5-DF6D-40B1-9C26-F7DA7B89292E}"/>
              </a:ext>
            </a:extLst>
          </p:cNvPr>
          <p:cNvSpPr txBox="1"/>
          <p:nvPr/>
        </p:nvSpPr>
        <p:spPr>
          <a:xfrm>
            <a:off x="8055366" y="5521802"/>
            <a:ext cx="2983190" cy="1107996"/>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Adam Corwin, </a:t>
            </a:r>
          </a:p>
          <a:p>
            <a:r>
              <a:rPr lang="en-US" sz="1600">
                <a:solidFill>
                  <a:schemeClr val="bg1"/>
                </a:solidFill>
                <a:latin typeface="Arial" panose="020B0604020202020204" pitchFamily="34" charset="0"/>
                <a:cs typeface="Arial" panose="020B0604020202020204" pitchFamily="34" charset="0"/>
              </a:rPr>
              <a:t>Centrix</a:t>
            </a:r>
          </a:p>
          <a:p>
            <a:pPr marL="0" marR="0">
              <a:spcBef>
                <a:spcPts val="0"/>
              </a:spcBef>
              <a:spcAft>
                <a:spcPts val="0"/>
              </a:spcAft>
            </a:pPr>
            <a:r>
              <a:rPr lang="en-US" sz="16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adam@centrix-energy.com</a:t>
            </a:r>
            <a:endParaRPr lang="en-US"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a:solidFill>
                  <a:schemeClr val="bg1"/>
                </a:solidFill>
                <a:effectLst/>
                <a:latin typeface="Arial" panose="020B0604020202020204" pitchFamily="34" charset="0"/>
                <a:ea typeface="Calibri" panose="020F0502020204030204" pitchFamily="34" charset="0"/>
                <a:cs typeface="Arial" panose="020B0604020202020204" pitchFamily="34" charset="0"/>
              </a:rPr>
              <a:t>813-334-5356</a:t>
            </a:r>
          </a:p>
        </p:txBody>
      </p:sp>
      <p:sp>
        <p:nvSpPr>
          <p:cNvPr id="17" name="TextBox 16">
            <a:extLst>
              <a:ext uri="{FF2B5EF4-FFF2-40B4-BE49-F238E27FC236}">
                <a16:creationId xmlns:a16="http://schemas.microsoft.com/office/drawing/2014/main" id="{D62F5D1A-CA7E-4DA3-8A08-E339D24597DE}"/>
              </a:ext>
            </a:extLst>
          </p:cNvPr>
          <p:cNvSpPr txBox="1"/>
          <p:nvPr/>
        </p:nvSpPr>
        <p:spPr>
          <a:xfrm>
            <a:off x="9815381" y="3266549"/>
            <a:ext cx="2233611" cy="600164"/>
          </a:xfrm>
          <a:prstGeom prst="rect">
            <a:avLst/>
          </a:prstGeom>
          <a:noFill/>
        </p:spPr>
        <p:txBody>
          <a:bodyPr wrap="square">
            <a:spAutoFit/>
          </a:bodyPr>
          <a:lstStyle/>
          <a:p>
            <a:pPr algn="r"/>
            <a:r>
              <a:rPr lang="en-US" sz="1100" b="1">
                <a:solidFill>
                  <a:srgbClr val="51545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www.macmiller.com</a:t>
            </a:r>
            <a:endParaRPr lang="en-US" sz="1100" b="1">
              <a:solidFill>
                <a:srgbClr val="515456"/>
              </a:solidFill>
              <a:latin typeface="Arial" panose="020B0604020202020204" pitchFamily="34" charset="0"/>
              <a:cs typeface="Arial" panose="020B0604020202020204" pitchFamily="34" charset="0"/>
            </a:endParaRPr>
          </a:p>
          <a:p>
            <a:pPr algn="r"/>
            <a:r>
              <a:rPr lang="en-US" sz="1100" b="1">
                <a:solidFill>
                  <a:srgbClr val="515456"/>
                </a:solidFill>
                <a:latin typeface="Arial" panose="020B0604020202020204" pitchFamily="34" charset="0"/>
                <a:cs typeface="Arial" panose="020B0604020202020204" pitchFamily="34" charset="0"/>
              </a:rPr>
              <a:t>MacDonald-Miller Service: </a:t>
            </a:r>
          </a:p>
          <a:p>
            <a:pPr algn="r"/>
            <a:r>
              <a:rPr lang="en-US" sz="1100" b="1">
                <a:solidFill>
                  <a:srgbClr val="515456"/>
                </a:solidFill>
                <a:latin typeface="Arial" panose="020B0604020202020204" pitchFamily="34" charset="0"/>
                <a:cs typeface="Arial" panose="020B0604020202020204" pitchFamily="34" charset="0"/>
              </a:rPr>
              <a:t>1-855-MAC-HVAC</a:t>
            </a:r>
          </a:p>
        </p:txBody>
      </p:sp>
      <p:sp>
        <p:nvSpPr>
          <p:cNvPr id="18" name="TextBox 5">
            <a:extLst>
              <a:ext uri="{FF2B5EF4-FFF2-40B4-BE49-F238E27FC236}">
                <a16:creationId xmlns:a16="http://schemas.microsoft.com/office/drawing/2014/main" id="{4614F9F8-82A8-407E-9360-40FB7E25DFED}"/>
              </a:ext>
            </a:extLst>
          </p:cNvPr>
          <p:cNvSpPr txBox="1"/>
          <p:nvPr/>
        </p:nvSpPr>
        <p:spPr>
          <a:xfrm>
            <a:off x="365019" y="2780241"/>
            <a:ext cx="8746471" cy="769441"/>
          </a:xfrm>
          <a:prstGeom prst="rect">
            <a:avLst/>
          </a:prstGeom>
          <a:noFill/>
        </p:spPr>
        <p:txBody>
          <a:bodyPr wrap="square" lIns="91440" tIns="45720" rIns="91440" bIns="45720" anchor="t">
            <a:spAutoFit/>
          </a:bodyPr>
          <a:lstStyle/>
          <a:p>
            <a:pPr marL="0" lvl="1">
              <a:spcAft>
                <a:spcPts val="1200"/>
              </a:spcAft>
              <a:buSzPct val="150000"/>
              <a:defRPr/>
            </a:pPr>
            <a:r>
              <a:rPr lang="en-US" sz="4400" b="1">
                <a:solidFill>
                  <a:schemeClr val="bg1"/>
                </a:solidFill>
                <a:latin typeface="Arial"/>
                <a:cs typeface="Arial"/>
              </a:rPr>
              <a:t>We're</a:t>
            </a:r>
            <a:r>
              <a:rPr kumimoji="0" lang="en-US" sz="4400" b="1" i="0" u="none" strike="noStrike" kern="1200" cap="none" spc="0" normalizeH="0" baseline="0" noProof="0">
                <a:ln>
                  <a:noFill/>
                </a:ln>
                <a:solidFill>
                  <a:schemeClr val="bg1"/>
                </a:solidFill>
                <a:effectLst/>
                <a:uLnTx/>
                <a:uFillTx/>
                <a:latin typeface="Arial"/>
                <a:cs typeface="Arial"/>
              </a:rPr>
              <a:t> Here To Help</a:t>
            </a:r>
            <a:endParaRPr kumimoji="0" lang="en-US" sz="4400" b="1" i="0" u="none" strike="noStrike" kern="1200" cap="none" spc="0" normalizeH="0" baseline="0" noProof="0">
              <a:ln>
                <a:noFill/>
              </a:ln>
              <a:solidFill>
                <a:schemeClr val="bg1"/>
              </a:solidFill>
              <a:effectLst/>
              <a:uLnTx/>
              <a:uFillTx/>
              <a:latin typeface="Arial"/>
              <a:ea typeface="Calibri" panose="020F0502020204030204" pitchFamily="34" charset="0"/>
              <a:cs typeface="Arial"/>
            </a:endParaRPr>
          </a:p>
        </p:txBody>
      </p:sp>
    </p:spTree>
    <p:extLst>
      <p:ext uri="{BB962C8B-B14F-4D97-AF65-F5344CB8AC3E}">
        <p14:creationId xmlns:p14="http://schemas.microsoft.com/office/powerpoint/2010/main" val="375301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3D4037-B167-489F-8328-64C39DA6D933}"/>
              </a:ext>
            </a:extLst>
          </p:cNvPr>
          <p:cNvSpPr/>
          <p:nvPr/>
        </p:nvSpPr>
        <p:spPr>
          <a:xfrm>
            <a:off x="0" y="0"/>
            <a:ext cx="1981200" cy="617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7" name="TextBox 6">
            <a:extLst>
              <a:ext uri="{FF2B5EF4-FFF2-40B4-BE49-F238E27FC236}">
                <a16:creationId xmlns:a16="http://schemas.microsoft.com/office/drawing/2014/main" id="{35FE352B-190C-4DE9-9F22-0BC4F9AF2836}"/>
              </a:ext>
            </a:extLst>
          </p:cNvPr>
          <p:cNvSpPr txBox="1"/>
          <p:nvPr/>
        </p:nvSpPr>
        <p:spPr>
          <a:xfrm>
            <a:off x="2484659" y="229828"/>
            <a:ext cx="6192309" cy="4944943"/>
          </a:xfrm>
          <a:prstGeom prst="rect">
            <a:avLst/>
          </a:prstGeom>
          <a:noFill/>
        </p:spPr>
        <p:txBody>
          <a:bodyPr wrap="square" lIns="91440" tIns="45720" rIns="91440" bIns="45720" rtlCol="0" anchor="t">
            <a:spAutoFit/>
          </a:bodyPr>
          <a:lstStyle/>
          <a:p>
            <a:pPr>
              <a:spcAft>
                <a:spcPts val="1000"/>
              </a:spcAft>
            </a:pPr>
            <a:r>
              <a:rPr lang="en-US" sz="3000" b="1">
                <a:solidFill>
                  <a:schemeClr val="tx2"/>
                </a:solidFill>
                <a:latin typeface="Arial" panose="020B0604020202020204" pitchFamily="34" charset="0"/>
                <a:cs typeface="Arial" panose="020B0604020202020204" pitchFamily="34" charset="0"/>
              </a:rPr>
              <a:t>HEERF III</a:t>
            </a:r>
          </a:p>
          <a:p>
            <a:pPr>
              <a:spcAft>
                <a:spcPts val="1000"/>
              </a:spcAft>
            </a:pPr>
            <a:r>
              <a:rPr lang="en-US" b="1">
                <a:solidFill>
                  <a:schemeClr val="tx2"/>
                </a:solidFill>
                <a:latin typeface="Arial" panose="020B0604020202020204" pitchFamily="34" charset="0"/>
                <a:cs typeface="Arial" panose="020B0604020202020204" pitchFamily="34" charset="0"/>
              </a:rPr>
              <a:t>U.S. Department of Education</a:t>
            </a:r>
          </a:p>
          <a:p>
            <a:pPr>
              <a:spcAft>
                <a:spcPts val="1000"/>
              </a:spcAft>
            </a:pPr>
            <a:r>
              <a:rPr lang="en-US"/>
              <a:t>New required uses of grant funds: The ARP has two new required uses of HEERF III Institutional Portion grant funds for public and private nonprofit institutions in which, if the Institutional Portion is not used entirely for emergency financial grants to students, </a:t>
            </a:r>
            <a:r>
              <a:rPr lang="en-US" b="1"/>
              <a:t>a portion of funds must be used to: </a:t>
            </a:r>
          </a:p>
          <a:p>
            <a:pPr marL="342900" indent="-342900">
              <a:spcAft>
                <a:spcPts val="1000"/>
              </a:spcAft>
              <a:buAutoNum type="alphaLcParenBoth"/>
            </a:pPr>
            <a:r>
              <a:rPr lang="en-US" b="1"/>
              <a:t>implement evidence-based practices to monitor and suppress coronavirus in accordance with public health guidelines; </a:t>
            </a:r>
            <a:r>
              <a:rPr lang="en-US"/>
              <a:t>&amp;</a:t>
            </a:r>
          </a:p>
          <a:p>
            <a:pPr marL="342900" indent="-342900">
              <a:spcAft>
                <a:spcPts val="1000"/>
              </a:spcAft>
              <a:buAutoNum type="alphaLcParenBoth"/>
            </a:pPr>
            <a:r>
              <a:rPr lang="en-US"/>
              <a:t> conduct direct outreach to financial aid applicants about the opportunity to receive a financial aid adjustment due to the recent unemployment of a family member or independent student, or other circumstances, described in section 479A of the HEA.</a:t>
            </a:r>
            <a:endParaRPr lang="en-US" b="1">
              <a:solidFill>
                <a:schemeClr val="tx2"/>
              </a:solidFill>
              <a:latin typeface="Arial" panose="020B0604020202020204" pitchFamily="34" charset="0"/>
              <a:cs typeface="Arial" panose="020B0604020202020204" pitchFamily="34" charset="0"/>
            </a:endParaRPr>
          </a:p>
        </p:txBody>
      </p:sp>
      <p:pic>
        <p:nvPicPr>
          <p:cNvPr id="8" name="Picture 49">
            <a:extLst>
              <a:ext uri="{FF2B5EF4-FFF2-40B4-BE49-F238E27FC236}">
                <a16:creationId xmlns:a16="http://schemas.microsoft.com/office/drawing/2014/main" id="{40770F57-EE1D-4FF6-9313-4891390AC34D}"/>
              </a:ext>
            </a:extLst>
          </p:cNvPr>
          <p:cNvPicPr>
            <a:picLocks noChangeAspect="1"/>
          </p:cNvPicPr>
          <p:nvPr/>
        </p:nvPicPr>
        <p:blipFill>
          <a:blip r:embed="rId3"/>
          <a:stretch>
            <a:fillRect/>
          </a:stretch>
        </p:blipFill>
        <p:spPr>
          <a:xfrm>
            <a:off x="-8313" y="6245988"/>
            <a:ext cx="12200313" cy="612648"/>
          </a:xfrm>
          <a:prstGeom prst="rect">
            <a:avLst/>
          </a:prstGeom>
        </p:spPr>
      </p:pic>
      <p:pic>
        <p:nvPicPr>
          <p:cNvPr id="10" name="Picture 57" descr="Logo&#10;&#10;Description automatically generated">
            <a:extLst>
              <a:ext uri="{FF2B5EF4-FFF2-40B4-BE49-F238E27FC236}">
                <a16:creationId xmlns:a16="http://schemas.microsoft.com/office/drawing/2014/main" id="{4B529CC9-404A-4F89-8D8D-E35FC0BF4F1D}"/>
              </a:ext>
            </a:extLst>
          </p:cNvPr>
          <p:cNvPicPr>
            <a:picLocks noChangeAspect="1"/>
          </p:cNvPicPr>
          <p:nvPr/>
        </p:nvPicPr>
        <p:blipFill>
          <a:blip r:embed="rId4"/>
          <a:stretch>
            <a:fillRect/>
          </a:stretch>
        </p:blipFill>
        <p:spPr>
          <a:xfrm>
            <a:off x="3549167" y="6371158"/>
            <a:ext cx="1247158" cy="391964"/>
          </a:xfrm>
          <a:prstGeom prst="rect">
            <a:avLst/>
          </a:prstGeom>
        </p:spPr>
      </p:pic>
      <p:pic>
        <p:nvPicPr>
          <p:cNvPr id="11" name="Picture 59" descr="Logo, company name&#10;&#10;Description automatically generated">
            <a:extLst>
              <a:ext uri="{FF2B5EF4-FFF2-40B4-BE49-F238E27FC236}">
                <a16:creationId xmlns:a16="http://schemas.microsoft.com/office/drawing/2014/main" id="{5B7D4A84-5065-49BD-A086-7B1394FACE03}"/>
              </a:ext>
            </a:extLst>
          </p:cNvPr>
          <p:cNvPicPr>
            <a:picLocks noChangeAspect="1"/>
          </p:cNvPicPr>
          <p:nvPr/>
        </p:nvPicPr>
        <p:blipFill rotWithShape="1">
          <a:blip r:embed="rId5"/>
          <a:srcRect t="18143" b="34286"/>
          <a:stretch/>
        </p:blipFill>
        <p:spPr>
          <a:xfrm>
            <a:off x="2415610" y="6302414"/>
            <a:ext cx="1003118" cy="477198"/>
          </a:xfrm>
          <a:prstGeom prst="rect">
            <a:avLst/>
          </a:prstGeom>
        </p:spPr>
      </p:pic>
      <p:pic>
        <p:nvPicPr>
          <p:cNvPr id="6" name="Picture 5">
            <a:extLst>
              <a:ext uri="{FF2B5EF4-FFF2-40B4-BE49-F238E27FC236}">
                <a16:creationId xmlns:a16="http://schemas.microsoft.com/office/drawing/2014/main" id="{7575264A-6E26-42A2-969D-4644C69E84BB}"/>
              </a:ext>
            </a:extLst>
          </p:cNvPr>
          <p:cNvPicPr>
            <a:picLocks noChangeAspect="1"/>
          </p:cNvPicPr>
          <p:nvPr/>
        </p:nvPicPr>
        <p:blipFill rotWithShape="1">
          <a:blip r:embed="rId6">
            <a:alphaModFix amt="10000"/>
          </a:blip>
          <a:srcRect l="35201" t="167" r="42336" b="-1"/>
          <a:stretch/>
        </p:blipFill>
        <p:spPr>
          <a:xfrm>
            <a:off x="9448800" y="0"/>
            <a:ext cx="2743200" cy="6858000"/>
          </a:xfrm>
          <a:prstGeom prst="rect">
            <a:avLst/>
          </a:prstGeom>
        </p:spPr>
      </p:pic>
      <p:pic>
        <p:nvPicPr>
          <p:cNvPr id="2" name="Picture 6" descr="Logo&#10;&#10;Description automatically generated">
            <a:extLst>
              <a:ext uri="{FF2B5EF4-FFF2-40B4-BE49-F238E27FC236}">
                <a16:creationId xmlns:a16="http://schemas.microsoft.com/office/drawing/2014/main" id="{22905EAE-5009-4C8A-A0F8-67C25A69829C}"/>
              </a:ext>
            </a:extLst>
          </p:cNvPr>
          <p:cNvPicPr>
            <a:picLocks noChangeAspect="1"/>
          </p:cNvPicPr>
          <p:nvPr/>
        </p:nvPicPr>
        <p:blipFill>
          <a:blip r:embed="rId7"/>
          <a:srcRect/>
          <a:stretch/>
        </p:blipFill>
        <p:spPr>
          <a:xfrm>
            <a:off x="10737666" y="6347532"/>
            <a:ext cx="1259426" cy="409559"/>
          </a:xfrm>
          <a:prstGeom prst="rect">
            <a:avLst/>
          </a:prstGeom>
        </p:spPr>
      </p:pic>
      <p:pic>
        <p:nvPicPr>
          <p:cNvPr id="3" name="Picture 55" descr="Logo&#10;&#10;Description automatically generated with medium confidence">
            <a:extLst>
              <a:ext uri="{FF2B5EF4-FFF2-40B4-BE49-F238E27FC236}">
                <a16:creationId xmlns:a16="http://schemas.microsoft.com/office/drawing/2014/main" id="{6D902368-BED8-46ED-9149-BE3AD12E7015}"/>
              </a:ext>
            </a:extLst>
          </p:cNvPr>
          <p:cNvPicPr>
            <a:picLocks noChangeAspect="1"/>
          </p:cNvPicPr>
          <p:nvPr/>
        </p:nvPicPr>
        <p:blipFill>
          <a:blip r:embed="rId8"/>
          <a:stretch>
            <a:fillRect/>
          </a:stretch>
        </p:blipFill>
        <p:spPr>
          <a:xfrm>
            <a:off x="235945" y="6457764"/>
            <a:ext cx="2102367" cy="274320"/>
          </a:xfrm>
          <a:prstGeom prst="rect">
            <a:avLst/>
          </a:prstGeom>
        </p:spPr>
      </p:pic>
    </p:spTree>
    <p:extLst>
      <p:ext uri="{BB962C8B-B14F-4D97-AF65-F5344CB8AC3E}">
        <p14:creationId xmlns:p14="http://schemas.microsoft.com/office/powerpoint/2010/main" val="1840075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3D4037-B167-489F-8328-64C39DA6D933}"/>
              </a:ext>
            </a:extLst>
          </p:cNvPr>
          <p:cNvSpPr/>
          <p:nvPr/>
        </p:nvSpPr>
        <p:spPr>
          <a:xfrm>
            <a:off x="0" y="0"/>
            <a:ext cx="1981200" cy="617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7" name="TextBox 6">
            <a:extLst>
              <a:ext uri="{FF2B5EF4-FFF2-40B4-BE49-F238E27FC236}">
                <a16:creationId xmlns:a16="http://schemas.microsoft.com/office/drawing/2014/main" id="{35FE352B-190C-4DE9-9F22-0BC4F9AF2836}"/>
              </a:ext>
            </a:extLst>
          </p:cNvPr>
          <p:cNvSpPr txBox="1"/>
          <p:nvPr/>
        </p:nvSpPr>
        <p:spPr>
          <a:xfrm>
            <a:off x="2618845" y="272509"/>
            <a:ext cx="6192309" cy="6063198"/>
          </a:xfrm>
          <a:prstGeom prst="rect">
            <a:avLst/>
          </a:prstGeom>
          <a:noFill/>
        </p:spPr>
        <p:txBody>
          <a:bodyPr wrap="square" lIns="91440" tIns="45720" rIns="91440" bIns="45720" rtlCol="0" anchor="t">
            <a:spAutoFit/>
          </a:bodyPr>
          <a:lstStyle/>
          <a:p>
            <a:r>
              <a:rPr lang="en-US" b="1">
                <a:solidFill>
                  <a:schemeClr val="tx2"/>
                </a:solidFill>
                <a:latin typeface="Arial" panose="020B0604020202020204" pitchFamily="34" charset="0"/>
                <a:cs typeface="Arial" panose="020B0604020202020204" pitchFamily="34" charset="0"/>
              </a:rPr>
              <a:t>U.S. Department of Education</a:t>
            </a:r>
          </a:p>
          <a:p>
            <a:endParaRPr lang="en-US" b="1">
              <a:solidFill>
                <a:schemeClr val="tx2"/>
              </a:solidFill>
              <a:latin typeface="Arial" panose="020B0604020202020204" pitchFamily="34" charset="0"/>
              <a:cs typeface="Arial" panose="020B0604020202020204" pitchFamily="34" charset="0"/>
            </a:endParaRPr>
          </a:p>
          <a:p>
            <a:pPr algn="l"/>
            <a:r>
              <a:rPr lang="en-US" i="0">
                <a:solidFill>
                  <a:srgbClr val="004285"/>
                </a:solidFill>
                <a:effectLst/>
                <a:latin typeface="Georgia" panose="02040502050405020303" pitchFamily="18" charset="0"/>
              </a:rPr>
              <a:t>Improving Ventilation in Schools, Colleges, and Universities to Prevent COVID-19</a:t>
            </a:r>
          </a:p>
          <a:p>
            <a:pPr algn="l"/>
            <a:endParaRPr lang="en-US" i="0">
              <a:solidFill>
                <a:srgbClr val="004285"/>
              </a:solidFill>
              <a:effectLst/>
              <a:latin typeface="Georgia" panose="02040502050405020303" pitchFamily="18" charset="0"/>
            </a:endParaRPr>
          </a:p>
          <a:p>
            <a:r>
              <a:rPr lang="en-US" sz="1400" b="1" i="1">
                <a:solidFill>
                  <a:srgbClr val="1F5C99"/>
                </a:solidFill>
                <a:effectLst/>
                <a:latin typeface="Helvetica Neue"/>
              </a:rPr>
              <a:t>Did you know?</a:t>
            </a:r>
            <a:r>
              <a:rPr lang="en-US" sz="1400" i="0">
                <a:solidFill>
                  <a:srgbClr val="030A13"/>
                </a:solidFill>
                <a:effectLst/>
                <a:latin typeface="Helvetica Neue"/>
              </a:rPr>
              <a:t> You can use American Rescue Plan (ARP) education funds further described below to improve indoor air quality for in-person instruction, including through: Inspection, testing, </a:t>
            </a:r>
            <a:r>
              <a:rPr lang="en-US" sz="1400">
                <a:solidFill>
                  <a:srgbClr val="030A13"/>
                </a:solidFill>
                <a:latin typeface="Helvetica Neue"/>
              </a:rPr>
              <a:t>and</a:t>
            </a:r>
            <a:r>
              <a:rPr lang="en-US" sz="1400" i="0">
                <a:solidFill>
                  <a:srgbClr val="030A13"/>
                </a:solidFill>
                <a:effectLst/>
                <a:latin typeface="Helvetica Neue"/>
              </a:rPr>
              <a:t> maintenance of current ventilation systems and approaches</a:t>
            </a:r>
          </a:p>
          <a:p>
            <a:pPr algn="l"/>
            <a:endParaRPr lang="en-US" sz="1400" i="0">
              <a:solidFill>
                <a:srgbClr val="030A13"/>
              </a:solidFill>
              <a:effectLst/>
              <a:latin typeface="Helvetica Neue"/>
            </a:endParaRPr>
          </a:p>
          <a:p>
            <a:pPr algn="l">
              <a:buFont typeface="Arial" panose="020B0604020202020204" pitchFamily="34" charset="0"/>
              <a:buChar char="•"/>
            </a:pPr>
            <a:r>
              <a:rPr lang="en-US" sz="1400" i="0">
                <a:solidFill>
                  <a:srgbClr val="030A13"/>
                </a:solidFill>
                <a:effectLst/>
                <a:latin typeface="Helvetica Neue"/>
              </a:rPr>
              <a:t>Purchasing portable air filtration units, such as HEPA air filters</a:t>
            </a:r>
          </a:p>
          <a:p>
            <a:pPr algn="l">
              <a:buFont typeface="Arial" panose="020B0604020202020204" pitchFamily="34" charset="0"/>
              <a:buChar char="•"/>
            </a:pPr>
            <a:r>
              <a:rPr lang="en-US" sz="1400" i="0">
                <a:solidFill>
                  <a:srgbClr val="030A13"/>
                </a:solidFill>
                <a:effectLst/>
                <a:latin typeface="Helvetica Neue"/>
              </a:rPr>
              <a:t>Purchasing MERV-13 (or higher) filters for your HVAC system and ACs</a:t>
            </a:r>
          </a:p>
          <a:p>
            <a:pPr algn="l">
              <a:buFont typeface="Arial" panose="020B0604020202020204" pitchFamily="34" charset="0"/>
              <a:buChar char="•"/>
            </a:pPr>
            <a:r>
              <a:rPr lang="en-US" sz="1400" i="0">
                <a:solidFill>
                  <a:srgbClr val="030A13"/>
                </a:solidFill>
                <a:effectLst/>
                <a:latin typeface="Helvetica Neue"/>
              </a:rPr>
              <a:t>Purchasing fans</a:t>
            </a:r>
          </a:p>
          <a:p>
            <a:pPr algn="l">
              <a:buFont typeface="Arial" panose="020B0604020202020204" pitchFamily="34" charset="0"/>
              <a:buChar char="•"/>
            </a:pPr>
            <a:r>
              <a:rPr lang="en-US" sz="1400" i="0">
                <a:solidFill>
                  <a:srgbClr val="030A13"/>
                </a:solidFill>
                <a:effectLst/>
                <a:latin typeface="Helvetica Neue"/>
              </a:rPr>
              <a:t>Repairing windows and/or doors so that they can open to let fresh air in</a:t>
            </a:r>
          </a:p>
          <a:p>
            <a:pPr algn="l">
              <a:buFont typeface="Arial" panose="020B0604020202020204" pitchFamily="34" charset="0"/>
              <a:buChar char="•"/>
            </a:pPr>
            <a:r>
              <a:rPr lang="en-US" sz="1400" i="0">
                <a:solidFill>
                  <a:srgbClr val="030A13"/>
                </a:solidFill>
                <a:effectLst/>
                <a:latin typeface="Helvetica Neue"/>
              </a:rPr>
              <a:t>Servicing or </a:t>
            </a:r>
            <a:r>
              <a:rPr lang="en-US" sz="1400" b="1" i="0">
                <a:solidFill>
                  <a:srgbClr val="030A13"/>
                </a:solidFill>
                <a:effectLst/>
                <a:latin typeface="Helvetica Neue"/>
              </a:rPr>
              <a:t>upgrading</a:t>
            </a:r>
            <a:r>
              <a:rPr lang="en-US" sz="1400" i="0">
                <a:solidFill>
                  <a:srgbClr val="030A13"/>
                </a:solidFill>
                <a:effectLst/>
                <a:latin typeface="Helvetica Neue"/>
              </a:rPr>
              <a:t> HVAC systems consistent with industry standards</a:t>
            </a:r>
          </a:p>
          <a:p>
            <a:pPr algn="l">
              <a:buFont typeface="Arial" panose="020B0604020202020204" pitchFamily="34" charset="0"/>
              <a:buChar char="•"/>
            </a:pPr>
            <a:r>
              <a:rPr lang="en-US" sz="1400" i="0">
                <a:solidFill>
                  <a:srgbClr val="030A13"/>
                </a:solidFill>
                <a:effectLst/>
                <a:latin typeface="Helvetica Neue"/>
              </a:rPr>
              <a:t>Purchasing equipment to run outdoor classes</a:t>
            </a:r>
          </a:p>
          <a:p>
            <a:pPr algn="l">
              <a:buFont typeface="Arial" panose="020B0604020202020204" pitchFamily="34" charset="0"/>
              <a:buChar char="•"/>
            </a:pPr>
            <a:r>
              <a:rPr lang="en-US" sz="1400" i="0">
                <a:solidFill>
                  <a:srgbClr val="030A13"/>
                </a:solidFill>
                <a:effectLst/>
                <a:latin typeface="Helvetica Neue"/>
              </a:rPr>
              <a:t>Purchasing carbon dioxide (CO2) monitors, air flow capture hoods, and anemometers for custodians and building personnel to assess ventilation</a:t>
            </a:r>
          </a:p>
          <a:p>
            <a:pPr algn="l">
              <a:buFont typeface="Arial" panose="020B0604020202020204" pitchFamily="34" charset="0"/>
              <a:buChar char="•"/>
            </a:pPr>
            <a:r>
              <a:rPr lang="en-US" sz="1400" i="0">
                <a:solidFill>
                  <a:srgbClr val="030A13"/>
                </a:solidFill>
                <a:effectLst/>
                <a:latin typeface="Helvetica Neue"/>
              </a:rPr>
              <a:t>Paying for increased heating/cooling costs due to increased use of heating/cooling systems</a:t>
            </a:r>
          </a:p>
          <a:p>
            <a:pPr algn="l">
              <a:buFont typeface="Arial" panose="020B0604020202020204" pitchFamily="34" charset="0"/>
              <a:buChar char="•"/>
            </a:pPr>
            <a:r>
              <a:rPr lang="en-US" sz="1400" b="1" i="0">
                <a:solidFill>
                  <a:srgbClr val="030A13"/>
                </a:solidFill>
                <a:effectLst/>
                <a:latin typeface="Helvetica Neue"/>
              </a:rPr>
              <a:t>Other spending that supports </a:t>
            </a:r>
            <a:r>
              <a:rPr lang="en-US" sz="1400" i="0">
                <a:solidFill>
                  <a:srgbClr val="030A13"/>
                </a:solidFill>
                <a:effectLst/>
                <a:latin typeface="Helvetica Neue"/>
              </a:rPr>
              <a:t>inspection, testing, maintenance, repair, replacement, and </a:t>
            </a:r>
            <a:r>
              <a:rPr lang="en-US" sz="1400" b="1" i="0">
                <a:solidFill>
                  <a:srgbClr val="030A13"/>
                </a:solidFill>
                <a:effectLst/>
                <a:latin typeface="Helvetica Neue"/>
              </a:rPr>
              <a:t>upgrade projects to improve the indoor air quality in school facilities</a:t>
            </a:r>
            <a:r>
              <a:rPr lang="en-US" sz="1400" i="0">
                <a:solidFill>
                  <a:srgbClr val="030A13"/>
                </a:solidFill>
                <a:effectLst/>
                <a:latin typeface="Helvetica Neue"/>
              </a:rPr>
              <a:t>, including mechanical and non-mechanical heating, ventilation, and air conditioning systems, filtering, purification and other air cleaning, fans, control systems, and window and door repair.</a:t>
            </a:r>
          </a:p>
          <a:p>
            <a:pPr>
              <a:spcAft>
                <a:spcPts val="1000"/>
              </a:spcAft>
            </a:pPr>
            <a:endParaRPr lang="en-US" b="1">
              <a:solidFill>
                <a:schemeClr val="tx2"/>
              </a:solidFill>
              <a:latin typeface="Arial" panose="020B0604020202020204" pitchFamily="34" charset="0"/>
              <a:cs typeface="Arial" panose="020B0604020202020204" pitchFamily="34" charset="0"/>
            </a:endParaRPr>
          </a:p>
        </p:txBody>
      </p:sp>
      <p:pic>
        <p:nvPicPr>
          <p:cNvPr id="8" name="Picture 49">
            <a:extLst>
              <a:ext uri="{FF2B5EF4-FFF2-40B4-BE49-F238E27FC236}">
                <a16:creationId xmlns:a16="http://schemas.microsoft.com/office/drawing/2014/main" id="{2D874B3F-801E-45F8-AD52-8B016D25A0A7}"/>
              </a:ext>
            </a:extLst>
          </p:cNvPr>
          <p:cNvPicPr>
            <a:picLocks noChangeAspect="1"/>
          </p:cNvPicPr>
          <p:nvPr/>
        </p:nvPicPr>
        <p:blipFill>
          <a:blip r:embed="rId3"/>
          <a:stretch>
            <a:fillRect/>
          </a:stretch>
        </p:blipFill>
        <p:spPr>
          <a:xfrm>
            <a:off x="-8313" y="6245988"/>
            <a:ext cx="12200313" cy="612648"/>
          </a:xfrm>
          <a:prstGeom prst="rect">
            <a:avLst/>
          </a:prstGeom>
        </p:spPr>
      </p:pic>
      <p:pic>
        <p:nvPicPr>
          <p:cNvPr id="10" name="Picture 57" descr="Logo&#10;&#10;Description automatically generated">
            <a:extLst>
              <a:ext uri="{FF2B5EF4-FFF2-40B4-BE49-F238E27FC236}">
                <a16:creationId xmlns:a16="http://schemas.microsoft.com/office/drawing/2014/main" id="{9ADA1C7C-E7C7-4AE2-A76B-14C6881C8F83}"/>
              </a:ext>
            </a:extLst>
          </p:cNvPr>
          <p:cNvPicPr>
            <a:picLocks noChangeAspect="1"/>
          </p:cNvPicPr>
          <p:nvPr/>
        </p:nvPicPr>
        <p:blipFill>
          <a:blip r:embed="rId4"/>
          <a:stretch>
            <a:fillRect/>
          </a:stretch>
        </p:blipFill>
        <p:spPr>
          <a:xfrm>
            <a:off x="3549167" y="6371158"/>
            <a:ext cx="1247158" cy="391964"/>
          </a:xfrm>
          <a:prstGeom prst="rect">
            <a:avLst/>
          </a:prstGeom>
        </p:spPr>
      </p:pic>
      <p:pic>
        <p:nvPicPr>
          <p:cNvPr id="11" name="Picture 59" descr="Logo, company name&#10;&#10;Description automatically generated">
            <a:extLst>
              <a:ext uri="{FF2B5EF4-FFF2-40B4-BE49-F238E27FC236}">
                <a16:creationId xmlns:a16="http://schemas.microsoft.com/office/drawing/2014/main" id="{59A791B6-5ACD-4245-87CA-55D08612BDFB}"/>
              </a:ext>
            </a:extLst>
          </p:cNvPr>
          <p:cNvPicPr>
            <a:picLocks noChangeAspect="1"/>
          </p:cNvPicPr>
          <p:nvPr/>
        </p:nvPicPr>
        <p:blipFill rotWithShape="1">
          <a:blip r:embed="rId5"/>
          <a:srcRect t="18143" b="34286"/>
          <a:stretch/>
        </p:blipFill>
        <p:spPr>
          <a:xfrm>
            <a:off x="2415610" y="6302414"/>
            <a:ext cx="1003118" cy="477198"/>
          </a:xfrm>
          <a:prstGeom prst="rect">
            <a:avLst/>
          </a:prstGeom>
        </p:spPr>
      </p:pic>
      <p:pic>
        <p:nvPicPr>
          <p:cNvPr id="6" name="Picture 5">
            <a:extLst>
              <a:ext uri="{FF2B5EF4-FFF2-40B4-BE49-F238E27FC236}">
                <a16:creationId xmlns:a16="http://schemas.microsoft.com/office/drawing/2014/main" id="{7575264A-6E26-42A2-969D-4644C69E84BB}"/>
              </a:ext>
            </a:extLst>
          </p:cNvPr>
          <p:cNvPicPr>
            <a:picLocks noChangeAspect="1"/>
          </p:cNvPicPr>
          <p:nvPr/>
        </p:nvPicPr>
        <p:blipFill rotWithShape="1">
          <a:blip r:embed="rId6">
            <a:alphaModFix amt="10000"/>
          </a:blip>
          <a:srcRect l="35201" t="167" r="42336" b="-1"/>
          <a:stretch/>
        </p:blipFill>
        <p:spPr>
          <a:xfrm>
            <a:off x="9448800" y="0"/>
            <a:ext cx="2743200" cy="6858000"/>
          </a:xfrm>
          <a:prstGeom prst="rect">
            <a:avLst/>
          </a:prstGeom>
        </p:spPr>
      </p:pic>
      <p:pic>
        <p:nvPicPr>
          <p:cNvPr id="2" name="Picture 6" descr="Logo&#10;&#10;Description automatically generated">
            <a:extLst>
              <a:ext uri="{FF2B5EF4-FFF2-40B4-BE49-F238E27FC236}">
                <a16:creationId xmlns:a16="http://schemas.microsoft.com/office/drawing/2014/main" id="{85B9D19E-68D5-420E-A46E-17FF2FBFC6A6}"/>
              </a:ext>
            </a:extLst>
          </p:cNvPr>
          <p:cNvPicPr>
            <a:picLocks noChangeAspect="1"/>
          </p:cNvPicPr>
          <p:nvPr/>
        </p:nvPicPr>
        <p:blipFill>
          <a:blip r:embed="rId7"/>
          <a:srcRect/>
          <a:stretch/>
        </p:blipFill>
        <p:spPr>
          <a:xfrm>
            <a:off x="10737666" y="6347532"/>
            <a:ext cx="1259426" cy="409559"/>
          </a:xfrm>
          <a:prstGeom prst="rect">
            <a:avLst/>
          </a:prstGeom>
        </p:spPr>
      </p:pic>
      <p:pic>
        <p:nvPicPr>
          <p:cNvPr id="3" name="Picture 55" descr="Logo&#10;&#10;Description automatically generated with medium confidence">
            <a:extLst>
              <a:ext uri="{FF2B5EF4-FFF2-40B4-BE49-F238E27FC236}">
                <a16:creationId xmlns:a16="http://schemas.microsoft.com/office/drawing/2014/main" id="{429AC728-C798-44AF-858F-EDD38CA7A70B}"/>
              </a:ext>
            </a:extLst>
          </p:cNvPr>
          <p:cNvPicPr>
            <a:picLocks noChangeAspect="1"/>
          </p:cNvPicPr>
          <p:nvPr/>
        </p:nvPicPr>
        <p:blipFill>
          <a:blip r:embed="rId8"/>
          <a:stretch>
            <a:fillRect/>
          </a:stretch>
        </p:blipFill>
        <p:spPr>
          <a:xfrm>
            <a:off x="235945" y="6457764"/>
            <a:ext cx="2102367" cy="274320"/>
          </a:xfrm>
          <a:prstGeom prst="rect">
            <a:avLst/>
          </a:prstGeom>
        </p:spPr>
      </p:pic>
    </p:spTree>
    <p:extLst>
      <p:ext uri="{BB962C8B-B14F-4D97-AF65-F5344CB8AC3E}">
        <p14:creationId xmlns:p14="http://schemas.microsoft.com/office/powerpoint/2010/main" val="240470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3D4037-B167-489F-8328-64C39DA6D933}"/>
              </a:ext>
            </a:extLst>
          </p:cNvPr>
          <p:cNvSpPr/>
          <p:nvPr/>
        </p:nvSpPr>
        <p:spPr>
          <a:xfrm>
            <a:off x="0" y="0"/>
            <a:ext cx="1981200" cy="617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7" name="TextBox 6">
            <a:extLst>
              <a:ext uri="{FF2B5EF4-FFF2-40B4-BE49-F238E27FC236}">
                <a16:creationId xmlns:a16="http://schemas.microsoft.com/office/drawing/2014/main" id="{35FE352B-190C-4DE9-9F22-0BC4F9AF2836}"/>
              </a:ext>
            </a:extLst>
          </p:cNvPr>
          <p:cNvSpPr txBox="1"/>
          <p:nvPr/>
        </p:nvSpPr>
        <p:spPr>
          <a:xfrm>
            <a:off x="2484659" y="229828"/>
            <a:ext cx="6192309" cy="5842625"/>
          </a:xfrm>
          <a:prstGeom prst="rect">
            <a:avLst/>
          </a:prstGeom>
          <a:noFill/>
        </p:spPr>
        <p:txBody>
          <a:bodyPr wrap="square" lIns="91440" tIns="45720" rIns="91440" bIns="45720" rtlCol="0" anchor="t">
            <a:spAutoFit/>
          </a:bodyPr>
          <a:lstStyle/>
          <a:p>
            <a:pPr>
              <a:spcAft>
                <a:spcPts val="1000"/>
              </a:spcAft>
            </a:pPr>
            <a:r>
              <a:rPr lang="en-US" sz="3000" b="1">
                <a:solidFill>
                  <a:schemeClr val="tx2"/>
                </a:solidFill>
                <a:latin typeface="Arial" panose="020B0604020202020204" pitchFamily="34" charset="0"/>
                <a:cs typeface="Arial" panose="020B0604020202020204" pitchFamily="34" charset="0"/>
              </a:rPr>
              <a:t>COVID and Indoor Air Quality</a:t>
            </a:r>
          </a:p>
          <a:p>
            <a:pPr>
              <a:spcAft>
                <a:spcPts val="1000"/>
              </a:spcAft>
            </a:pPr>
            <a:r>
              <a:rPr lang="en-US" b="1">
                <a:solidFill>
                  <a:schemeClr val="tx2"/>
                </a:solidFill>
                <a:latin typeface="Arial" panose="020B0604020202020204" pitchFamily="34" charset="0"/>
                <a:cs typeface="Arial" panose="020B0604020202020204" pitchFamily="34" charset="0"/>
              </a:rPr>
              <a:t>What we know:</a:t>
            </a:r>
          </a:p>
          <a:p>
            <a:pPr marL="285750" indent="-285750">
              <a:spcAft>
                <a:spcPts val="1000"/>
              </a:spcAft>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The virus is AIRBORNE</a:t>
            </a:r>
          </a:p>
          <a:p>
            <a:pPr marL="285750" indent="-285750">
              <a:spcAft>
                <a:spcPts val="1000"/>
              </a:spcAft>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Highest risk of exposure is in poorly ventilated, indoor spaces without masks</a:t>
            </a:r>
          </a:p>
          <a:p>
            <a:pPr marL="285750" indent="-285750">
              <a:spcAft>
                <a:spcPts val="1000"/>
              </a:spcAft>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COVID is very contagious, especially the new variants</a:t>
            </a:r>
          </a:p>
          <a:p>
            <a:pPr marL="285750" indent="-285750">
              <a:spcAft>
                <a:spcPts val="1000"/>
              </a:spcAft>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Surface transmission risk is low</a:t>
            </a:r>
          </a:p>
          <a:p>
            <a:pPr marL="285750" indent="-285750">
              <a:spcAft>
                <a:spcPts val="1000"/>
              </a:spcAft>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We must take a layered approach to mitigation</a:t>
            </a:r>
          </a:p>
          <a:p>
            <a:pPr>
              <a:spcAft>
                <a:spcPts val="1000"/>
              </a:spcAft>
            </a:pPr>
            <a:endParaRPr lang="en-US" b="1">
              <a:solidFill>
                <a:schemeClr val="tx2"/>
              </a:solidFill>
              <a:latin typeface="Arial" panose="020B0604020202020204" pitchFamily="34" charset="0"/>
              <a:cs typeface="Arial" panose="020B0604020202020204" pitchFamily="34" charset="0"/>
            </a:endParaRPr>
          </a:p>
          <a:p>
            <a:pPr>
              <a:spcAft>
                <a:spcPts val="1000"/>
              </a:spcAft>
            </a:pPr>
            <a:r>
              <a:rPr lang="en-US" b="1">
                <a:solidFill>
                  <a:schemeClr val="tx2"/>
                </a:solidFill>
                <a:latin typeface="Arial"/>
                <a:cs typeface="Arial"/>
              </a:rPr>
              <a:t>ASHRAE and CDC guidelines set the standard for building HVAC operation.</a:t>
            </a:r>
          </a:p>
          <a:p>
            <a:pPr>
              <a:spcAft>
                <a:spcPts val="1000"/>
              </a:spcAft>
            </a:pPr>
            <a:r>
              <a:rPr lang="en-US" b="1">
                <a:solidFill>
                  <a:schemeClr val="tx2"/>
                </a:solidFill>
                <a:latin typeface="Arial"/>
                <a:cs typeface="Arial"/>
                <a:hlinkClick r:id="rId3">
                  <a:extLst>
                    <a:ext uri="{A12FA001-AC4F-418D-AE19-62706E023703}">
                      <ahyp:hlinkClr xmlns:ahyp="http://schemas.microsoft.com/office/drawing/2018/hyperlinkcolor" val="tx"/>
                    </a:ext>
                  </a:extLst>
                </a:hlinkClick>
              </a:rPr>
              <a:t>https://www.cdc.gov/coronavirus/2019-ncov/community/ventilation.html</a:t>
            </a:r>
            <a:endParaRPr lang="en-US" b="1">
              <a:solidFill>
                <a:schemeClr val="tx2"/>
              </a:solidFill>
              <a:latin typeface="Arial"/>
              <a:cs typeface="Arial"/>
            </a:endParaRPr>
          </a:p>
          <a:p>
            <a:pPr>
              <a:spcAft>
                <a:spcPts val="1000"/>
              </a:spcAft>
            </a:pPr>
            <a:endParaRPr lang="en-US" b="1">
              <a:solidFill>
                <a:schemeClr val="tx2"/>
              </a:solidFill>
              <a:latin typeface="Arial" panose="020B0604020202020204" pitchFamily="34" charset="0"/>
              <a:cs typeface="Arial" panose="020B0604020202020204" pitchFamily="34" charset="0"/>
            </a:endParaRPr>
          </a:p>
          <a:p>
            <a:pPr>
              <a:spcAft>
                <a:spcPts val="1000"/>
              </a:spcAft>
            </a:pPr>
            <a:r>
              <a:rPr lang="en-US" b="1">
                <a:solidFill>
                  <a:schemeClr val="tx2"/>
                </a:solidFill>
                <a:latin typeface="Arial"/>
                <a:cs typeface="Arial"/>
                <a:hlinkClick r:id="rId4">
                  <a:extLst>
                    <a:ext uri="{A12FA001-AC4F-418D-AE19-62706E023703}">
                      <ahyp:hlinkClr xmlns:ahyp="http://schemas.microsoft.com/office/drawing/2018/hyperlinkcolor" val="tx"/>
                    </a:ext>
                  </a:extLst>
                </a:hlinkClick>
              </a:rPr>
              <a:t>https://www.ashrae.org/technical-resources/resources</a:t>
            </a:r>
            <a:endParaRPr lang="en-US" b="1">
              <a:solidFill>
                <a:schemeClr val="tx2"/>
              </a:solidFill>
              <a:latin typeface="Arial"/>
              <a:cs typeface="Arial"/>
            </a:endParaRPr>
          </a:p>
        </p:txBody>
      </p:sp>
      <p:pic>
        <p:nvPicPr>
          <p:cNvPr id="8" name="Picture 49">
            <a:extLst>
              <a:ext uri="{FF2B5EF4-FFF2-40B4-BE49-F238E27FC236}">
                <a16:creationId xmlns:a16="http://schemas.microsoft.com/office/drawing/2014/main" id="{F404F435-528A-4F76-B5B7-41A3624B2C91}"/>
              </a:ext>
            </a:extLst>
          </p:cNvPr>
          <p:cNvPicPr>
            <a:picLocks noChangeAspect="1"/>
          </p:cNvPicPr>
          <p:nvPr/>
        </p:nvPicPr>
        <p:blipFill>
          <a:blip r:embed="rId5"/>
          <a:stretch>
            <a:fillRect/>
          </a:stretch>
        </p:blipFill>
        <p:spPr>
          <a:xfrm>
            <a:off x="-8313" y="6245988"/>
            <a:ext cx="12200313" cy="612648"/>
          </a:xfrm>
          <a:prstGeom prst="rect">
            <a:avLst/>
          </a:prstGeom>
        </p:spPr>
      </p:pic>
      <p:pic>
        <p:nvPicPr>
          <p:cNvPr id="10" name="Picture 57" descr="Logo&#10;&#10;Description automatically generated">
            <a:extLst>
              <a:ext uri="{FF2B5EF4-FFF2-40B4-BE49-F238E27FC236}">
                <a16:creationId xmlns:a16="http://schemas.microsoft.com/office/drawing/2014/main" id="{D3A741FD-9854-4521-A0D5-FF28EC667B95}"/>
              </a:ext>
            </a:extLst>
          </p:cNvPr>
          <p:cNvPicPr>
            <a:picLocks noChangeAspect="1"/>
          </p:cNvPicPr>
          <p:nvPr/>
        </p:nvPicPr>
        <p:blipFill>
          <a:blip r:embed="rId6"/>
          <a:stretch>
            <a:fillRect/>
          </a:stretch>
        </p:blipFill>
        <p:spPr>
          <a:xfrm>
            <a:off x="3549167" y="6371158"/>
            <a:ext cx="1247158" cy="391964"/>
          </a:xfrm>
          <a:prstGeom prst="rect">
            <a:avLst/>
          </a:prstGeom>
        </p:spPr>
      </p:pic>
      <p:pic>
        <p:nvPicPr>
          <p:cNvPr id="11" name="Picture 59" descr="Logo, company name&#10;&#10;Description automatically generated">
            <a:extLst>
              <a:ext uri="{FF2B5EF4-FFF2-40B4-BE49-F238E27FC236}">
                <a16:creationId xmlns:a16="http://schemas.microsoft.com/office/drawing/2014/main" id="{A336BF9F-2161-4E30-89D0-82FC8E9B02C3}"/>
              </a:ext>
            </a:extLst>
          </p:cNvPr>
          <p:cNvPicPr>
            <a:picLocks noChangeAspect="1"/>
          </p:cNvPicPr>
          <p:nvPr/>
        </p:nvPicPr>
        <p:blipFill rotWithShape="1">
          <a:blip r:embed="rId7"/>
          <a:srcRect t="18143" b="34286"/>
          <a:stretch/>
        </p:blipFill>
        <p:spPr>
          <a:xfrm>
            <a:off x="2415610" y="6302414"/>
            <a:ext cx="1003118" cy="477198"/>
          </a:xfrm>
          <a:prstGeom prst="rect">
            <a:avLst/>
          </a:prstGeom>
        </p:spPr>
      </p:pic>
      <p:pic>
        <p:nvPicPr>
          <p:cNvPr id="6" name="Picture 5">
            <a:extLst>
              <a:ext uri="{FF2B5EF4-FFF2-40B4-BE49-F238E27FC236}">
                <a16:creationId xmlns:a16="http://schemas.microsoft.com/office/drawing/2014/main" id="{7575264A-6E26-42A2-969D-4644C69E84BB}"/>
              </a:ext>
            </a:extLst>
          </p:cNvPr>
          <p:cNvPicPr>
            <a:picLocks noChangeAspect="1"/>
          </p:cNvPicPr>
          <p:nvPr/>
        </p:nvPicPr>
        <p:blipFill rotWithShape="1">
          <a:blip r:embed="rId8">
            <a:alphaModFix amt="10000"/>
          </a:blip>
          <a:srcRect l="35201" t="167" r="42336" b="-1"/>
          <a:stretch/>
        </p:blipFill>
        <p:spPr>
          <a:xfrm>
            <a:off x="9448800" y="0"/>
            <a:ext cx="2743200" cy="6858000"/>
          </a:xfrm>
          <a:prstGeom prst="rect">
            <a:avLst/>
          </a:prstGeom>
        </p:spPr>
      </p:pic>
      <p:pic>
        <p:nvPicPr>
          <p:cNvPr id="2" name="Picture 6" descr="Logo&#10;&#10;Description automatically generated">
            <a:extLst>
              <a:ext uri="{FF2B5EF4-FFF2-40B4-BE49-F238E27FC236}">
                <a16:creationId xmlns:a16="http://schemas.microsoft.com/office/drawing/2014/main" id="{E8EE057E-6F39-4BD2-BF22-B34F11B687D9}"/>
              </a:ext>
            </a:extLst>
          </p:cNvPr>
          <p:cNvPicPr>
            <a:picLocks noChangeAspect="1"/>
          </p:cNvPicPr>
          <p:nvPr/>
        </p:nvPicPr>
        <p:blipFill>
          <a:blip r:embed="rId9"/>
          <a:srcRect/>
          <a:stretch/>
        </p:blipFill>
        <p:spPr>
          <a:xfrm>
            <a:off x="10737666" y="6347532"/>
            <a:ext cx="1259426" cy="409559"/>
          </a:xfrm>
          <a:prstGeom prst="rect">
            <a:avLst/>
          </a:prstGeom>
        </p:spPr>
      </p:pic>
      <p:pic>
        <p:nvPicPr>
          <p:cNvPr id="3" name="Picture 55" descr="Logo&#10;&#10;Description automatically generated with medium confidence">
            <a:extLst>
              <a:ext uri="{FF2B5EF4-FFF2-40B4-BE49-F238E27FC236}">
                <a16:creationId xmlns:a16="http://schemas.microsoft.com/office/drawing/2014/main" id="{AE98C8D8-3C44-47E2-A86A-0B8C65CAB6C7}"/>
              </a:ext>
            </a:extLst>
          </p:cNvPr>
          <p:cNvPicPr>
            <a:picLocks noChangeAspect="1"/>
          </p:cNvPicPr>
          <p:nvPr/>
        </p:nvPicPr>
        <p:blipFill>
          <a:blip r:embed="rId10"/>
          <a:stretch>
            <a:fillRect/>
          </a:stretch>
        </p:blipFill>
        <p:spPr>
          <a:xfrm>
            <a:off x="235945" y="6457764"/>
            <a:ext cx="2102367" cy="274320"/>
          </a:xfrm>
          <a:prstGeom prst="rect">
            <a:avLst/>
          </a:prstGeom>
        </p:spPr>
      </p:pic>
    </p:spTree>
    <p:extLst>
      <p:ext uri="{BB962C8B-B14F-4D97-AF65-F5344CB8AC3E}">
        <p14:creationId xmlns:p14="http://schemas.microsoft.com/office/powerpoint/2010/main" val="3031726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8A97DC-16BB-8648-98A8-97257463BE0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091F47D-5F6A-6C4E-BE0E-3D3914A63692}"/>
              </a:ext>
            </a:extLst>
          </p:cNvPr>
          <p:cNvSpPr txBox="1"/>
          <p:nvPr/>
        </p:nvSpPr>
        <p:spPr>
          <a:xfrm>
            <a:off x="780522" y="2683930"/>
            <a:ext cx="9177867" cy="1184940"/>
          </a:xfrm>
          <a:prstGeom prst="rect">
            <a:avLst/>
          </a:prstGeom>
          <a:noFill/>
        </p:spPr>
        <p:txBody>
          <a:bodyPr wrap="square" lIns="91440" tIns="45720" rIns="91440" bIns="45720" rtlCol="0" anchor="t">
            <a:spAutoFit/>
          </a:bodyPr>
          <a:lstStyle/>
          <a:p>
            <a:r>
              <a:rPr lang="en-US" sz="4000" b="1">
                <a:solidFill>
                  <a:schemeClr val="bg1"/>
                </a:solidFill>
                <a:latin typeface="Arial"/>
                <a:cs typeface="Arial"/>
              </a:rPr>
              <a:t>ASHRAE Core Recommendations</a:t>
            </a:r>
          </a:p>
          <a:p>
            <a:r>
              <a:rPr lang="en-US" sz="3000">
                <a:solidFill>
                  <a:schemeClr val="bg1"/>
                </a:solidFill>
                <a:latin typeface="Arial"/>
                <a:cs typeface="Arial"/>
              </a:rPr>
              <a:t>Reducing Airborne Exposure</a:t>
            </a:r>
          </a:p>
        </p:txBody>
      </p:sp>
      <p:sp>
        <p:nvSpPr>
          <p:cNvPr id="2" name="Rectangle: Top Corners Rounded 1">
            <a:extLst>
              <a:ext uri="{FF2B5EF4-FFF2-40B4-BE49-F238E27FC236}">
                <a16:creationId xmlns:a16="http://schemas.microsoft.com/office/drawing/2014/main" id="{809C5D60-172B-4135-8EBF-A66708AAB3A7}"/>
              </a:ext>
            </a:extLst>
          </p:cNvPr>
          <p:cNvSpPr/>
          <p:nvPr/>
        </p:nvSpPr>
        <p:spPr>
          <a:xfrm rot="16200000">
            <a:off x="10075891" y="2180589"/>
            <a:ext cx="1998606" cy="223361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SHRAE - Wikipedia">
            <a:extLst>
              <a:ext uri="{FF2B5EF4-FFF2-40B4-BE49-F238E27FC236}">
                <a16:creationId xmlns:a16="http://schemas.microsoft.com/office/drawing/2014/main" id="{C7688C3C-EB24-47EC-8A56-573218F74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9007" y="2384323"/>
            <a:ext cx="1912374" cy="1912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6AF5275-AC9A-4043-9370-E794006F1A11}"/>
              </a:ext>
            </a:extLst>
          </p:cNvPr>
          <p:cNvPicPr>
            <a:picLocks noChangeAspect="1"/>
          </p:cNvPicPr>
          <p:nvPr/>
        </p:nvPicPr>
        <p:blipFill>
          <a:blip r:embed="rId5"/>
          <a:stretch>
            <a:fillRect/>
          </a:stretch>
        </p:blipFill>
        <p:spPr>
          <a:xfrm>
            <a:off x="9570710" y="6248400"/>
            <a:ext cx="2222500" cy="279400"/>
          </a:xfrm>
          <a:prstGeom prst="rect">
            <a:avLst/>
          </a:prstGeom>
        </p:spPr>
      </p:pic>
    </p:spTree>
    <p:extLst>
      <p:ext uri="{BB962C8B-B14F-4D97-AF65-F5344CB8AC3E}">
        <p14:creationId xmlns:p14="http://schemas.microsoft.com/office/powerpoint/2010/main" val="134824954"/>
      </p:ext>
    </p:extLst>
  </p:cSld>
  <p:clrMapOvr>
    <a:masterClrMapping/>
  </p:clrMapOvr>
</p:sld>
</file>

<file path=ppt/theme/theme1.xml><?xml version="1.0" encoding="utf-8"?>
<a:theme xmlns:a="http://schemas.openxmlformats.org/drawingml/2006/main" name="Office Theme">
  <a:themeElements>
    <a:clrScheme name="MM COLOR PALETTE">
      <a:dk1>
        <a:srgbClr val="000000"/>
      </a:dk1>
      <a:lt1>
        <a:srgbClr val="FFFFFF"/>
      </a:lt1>
      <a:dk2>
        <a:srgbClr val="515456"/>
      </a:dk2>
      <a:lt2>
        <a:srgbClr val="9FA2A4"/>
      </a:lt2>
      <a:accent1>
        <a:srgbClr val="C82234"/>
      </a:accent1>
      <a:accent2>
        <a:srgbClr val="009BD2"/>
      </a:accent2>
      <a:accent3>
        <a:srgbClr val="9CBA36"/>
      </a:accent3>
      <a:accent4>
        <a:srgbClr val="E88A2C"/>
      </a:accent4>
      <a:accent5>
        <a:srgbClr val="007BA6"/>
      </a:accent5>
      <a:accent6>
        <a:srgbClr val="829D2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56</Slides>
  <Notes>40</Notes>
  <HiddenSlides>9</HiddenSlide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ASHRAE Core Recommendations:</vt:lpstr>
      <vt:lpstr>Recommendation #2: Ventilation, Filtration, Air Cleaning</vt:lpstr>
      <vt:lpstr>PowerPoint Presentation</vt:lpstr>
      <vt:lpstr>PowerPoint Presentation</vt:lpstr>
      <vt:lpstr>PowerPoint Presentation</vt:lpstr>
      <vt:lpstr>PROS</vt:lpstr>
      <vt:lpstr>PowerPoint Presentation</vt:lpstr>
      <vt:lpstr>PowerPoint Presentation</vt:lpstr>
      <vt:lpstr>PowerPoint Presentation</vt:lpstr>
      <vt:lpstr>PowerPoint Presentation</vt:lpstr>
      <vt:lpstr>PowerPoint Presentation</vt:lpstr>
      <vt:lpstr>Energy Recovery Ventilation (ERV) system</vt:lpstr>
      <vt:lpstr>PowerPoint Presentation</vt:lpstr>
      <vt:lpstr>MacMiller Recommendations</vt:lpstr>
      <vt:lpstr>MacMiller Recommendations</vt:lpstr>
      <vt:lpstr>PowerPoint Presentation</vt:lpstr>
      <vt:lpstr>PowerPoint Presentation</vt:lpstr>
      <vt:lpstr>Contents</vt:lpstr>
      <vt:lpstr>What does IAQ-cpr stand for?</vt:lpstr>
      <vt:lpstr>What does it do?</vt:lpstr>
      <vt:lpstr>What does it do?</vt:lpstr>
      <vt:lpstr>State of Current Technologies</vt:lpstr>
      <vt:lpstr>IAQ-cpr Disruptive Regulated Ionization Approach</vt:lpstr>
      <vt:lpstr>What is Unique About Regulated Ionization?</vt:lpstr>
      <vt:lpstr>What is Unique About Regulated Ionization?</vt:lpstr>
      <vt:lpstr>IAQ Cold Plasma Regulation System</vt:lpstr>
      <vt:lpstr>Key Take Aways</vt:lpstr>
      <vt:lpstr>UVGI – Ultraviolet Germicidal Irradiation</vt:lpstr>
      <vt:lpstr>PowerPoint Presentation</vt:lpstr>
      <vt:lpstr>PowerPoint Presentation</vt:lpstr>
      <vt:lpstr>ASHRAE Core Recommendations:</vt:lpstr>
      <vt:lpstr>#4 HVAC System Operation</vt:lpstr>
      <vt:lpstr>Building Controls</vt:lpstr>
      <vt:lpstr>Building Controls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zehnder</dc:creator>
  <cp:revision>2</cp:revision>
  <dcterms:created xsi:type="dcterms:W3CDTF">2019-09-18T22:05:49Z</dcterms:created>
  <dcterms:modified xsi:type="dcterms:W3CDTF">2021-08-26T17:33:33Z</dcterms:modified>
</cp:coreProperties>
</file>